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60" r:id="rId3"/>
    <p:sldId id="276" r:id="rId4"/>
    <p:sldId id="272" r:id="rId5"/>
    <p:sldId id="289" r:id="rId6"/>
    <p:sldId id="288" r:id="rId7"/>
    <p:sldId id="273" r:id="rId8"/>
    <p:sldId id="284" r:id="rId9"/>
    <p:sldId id="285" r:id="rId10"/>
    <p:sldId id="283" r:id="rId11"/>
    <p:sldId id="278" r:id="rId12"/>
    <p:sldId id="265" r:id="rId13"/>
    <p:sldId id="277" r:id="rId14"/>
    <p:sldId id="266" r:id="rId15"/>
    <p:sldId id="269" r:id="rId16"/>
    <p:sldId id="279" r:id="rId17"/>
    <p:sldId id="287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00000"/>
    <a:srgbClr val="FFFF00"/>
    <a:srgbClr val="FF0000"/>
    <a:srgbClr val="FFCC00"/>
    <a:srgbClr val="E4D1B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68" autoAdjust="0"/>
    <p:restoredTop sz="94660"/>
  </p:normalViewPr>
  <p:slideViewPr>
    <p:cSldViewPr>
      <p:cViewPr varScale="1">
        <p:scale>
          <a:sx n="84" d="100"/>
          <a:sy n="84" d="100"/>
        </p:scale>
        <p:origin x="96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7B8822-2620-4DDB-A625-BF58E23670B0}" type="datetimeFigureOut">
              <a:rPr lang="de-DE"/>
              <a:pPr>
                <a:defRPr/>
              </a:pPr>
              <a:t>16.06.2016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ADB743-99F0-4323-8BFF-2765B72A2B1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3512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C2E5E-2E46-4659-B7B1-2258519A34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282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E00D4-9450-41B9-A5A1-B60C79272AC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870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8CECB-311A-4E20-BBE2-FEFC4A3F62F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070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37E3D-B4A4-447A-BB99-0731099EB3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5783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C37EE-CB8C-4B4C-A578-F3C30012996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246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5E659-3B64-426C-B8AE-D5D6E10B67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804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AEE8A-26D4-4FE9-BB63-D3D5D0CF2A8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376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2C605-B091-4E91-A018-EE37C7FDC66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298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EBC27-1CF7-4879-85F4-211893C9163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293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B8CEE-65B6-49BB-B175-DE7ADB360E5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422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1501F-120F-4932-9BB2-55839871612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101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8FF33F-F902-4475-8435-C0E42509E25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DSC02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7345362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73063"/>
            <a:ext cx="2735262" cy="1309687"/>
          </a:xfrm>
        </p:spPr>
      </p:pic>
      <p:pic>
        <p:nvPicPr>
          <p:cNvPr id="3076" name="Picture 8" descr="logo ms_2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9275"/>
            <a:ext cx="13668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4900"/>
            <a:ext cx="6400800" cy="1993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CC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CC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rgbClr val="FFCC00"/>
                </a:solidFill>
              </a:rPr>
              <a:t>    </a:t>
            </a:r>
            <a:r>
              <a:rPr lang="de-DE" altLang="de-DE" b="1" smtClean="0">
                <a:solidFill>
                  <a:srgbClr val="FFCC00"/>
                </a:solidFill>
              </a:rPr>
              <a:t>Herzlich willkommen an der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b="1" smtClean="0">
                <a:solidFill>
                  <a:srgbClr val="FFCC00"/>
                </a:solidFill>
              </a:rPr>
              <a:t> </a:t>
            </a:r>
            <a:r>
              <a:rPr lang="de-DE" altLang="de-DE" sz="3600" b="1" smtClean="0">
                <a:solidFill>
                  <a:srgbClr val="FFCC00"/>
                </a:solidFill>
              </a:rPr>
              <a:t>Grundschule Großaitingen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981075"/>
            <a:ext cx="7467600" cy="5543550"/>
          </a:xfrm>
          <a:solidFill>
            <a:schemeClr val="accent1"/>
          </a:solidFill>
        </p:spPr>
        <p:txBody>
          <a:bodyPr/>
          <a:lstStyle/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Sprachförderkurse 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bei Migrationshintergrund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bzw. diagnostizierten 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Sprachproblemen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rgbClr val="800000"/>
                </a:solidFill>
                <a:cs typeface="Times New Roman" panose="02020603050405020304" pitchFamily="18" charset="0"/>
              </a:rPr>
              <a:t>         </a:t>
            </a:r>
            <a:r>
              <a:rPr lang="de-DE" altLang="de-DE" sz="1600" b="1" smtClean="0">
                <a:solidFill>
                  <a:srgbClr val="FF9900"/>
                </a:solidFill>
              </a:rPr>
              <a:t> </a:t>
            </a:r>
          </a:p>
          <a:p>
            <a:pPr marL="609600" indent="-609600" eaLnBrk="1" hangingPunct="1"/>
            <a:endParaRPr lang="de-DE" altLang="de-DE" b="1" smtClean="0">
              <a:solidFill>
                <a:schemeClr val="accent2"/>
              </a:solidFill>
            </a:endParaRPr>
          </a:p>
        </p:txBody>
      </p:sp>
      <p:pic>
        <p:nvPicPr>
          <p:cNvPr id="11267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1268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2009-04-24 18-13-48 - DSCN0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1125538"/>
            <a:ext cx="382905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03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46815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2292" name="Picture 5" descr="logo ms_2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27088" y="1125538"/>
            <a:ext cx="7593012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2000" b="1" smtClean="0">
                <a:solidFill>
                  <a:srgbClr val="800000"/>
                </a:solidFill>
              </a:rPr>
              <a:t>Wir fördern leistungsschwache und leistungsstarke Schüler: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rgbClr val="800000"/>
              </a:solidFill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600" b="1" smtClean="0"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600" b="1" smtClean="0">
                <a:cs typeface="Times New Roman" panose="02020603050405020304" pitchFamily="18" charset="0"/>
              </a:rPr>
              <a:t> </a:t>
            </a:r>
            <a:endParaRPr lang="de-DE" altLang="de-DE" sz="1600" b="1" smtClean="0">
              <a:solidFill>
                <a:srgbClr val="800000"/>
              </a:solidFill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rgbClr val="800000"/>
              </a:solidFill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rgbClr val="800000"/>
              </a:solidFill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cs typeface="Times New Roman" panose="02020603050405020304" pitchFamily="18" charset="0"/>
              </a:rPr>
              <a:t>   </a:t>
            </a:r>
            <a:r>
              <a:rPr lang="de-DE" altLang="de-DE" sz="1800" b="1" smtClean="0">
                <a:solidFill>
                  <a:srgbClr val="000099"/>
                </a:solidFill>
                <a:cs typeface="Times New Roman" panose="02020603050405020304" pitchFamily="18" charset="0"/>
              </a:rPr>
              <a:t>Lernprogramme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800" b="1" smtClean="0">
                <a:solidFill>
                  <a:srgbClr val="000099"/>
                </a:solidFill>
                <a:cs typeface="Times New Roman" panose="02020603050405020304" pitchFamily="18" charset="0"/>
              </a:rPr>
              <a:t>  zu</a:t>
            </a:r>
            <a:r>
              <a:rPr lang="de-DE" altLang="de-DE" sz="1800" b="1" smtClean="0">
                <a:solidFill>
                  <a:srgbClr val="000099"/>
                </a:solidFill>
              </a:rPr>
              <a:t>sätzliche Kurse im Lesen- und Rechtschreiben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800" b="1" smtClean="0">
                <a:solidFill>
                  <a:srgbClr val="000099"/>
                </a:solidFill>
              </a:rPr>
              <a:t>  klassenübergreifende Förderschienen mit Förderung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smtClean="0">
                <a:solidFill>
                  <a:srgbClr val="000099"/>
                </a:solidFill>
              </a:rPr>
              <a:t>     auf verschiedenen Kompetenzniveaus ,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smtClean="0">
                <a:solidFill>
                  <a:srgbClr val="000099"/>
                </a:solidFill>
              </a:rPr>
              <a:t>     d.h. zusätzliche Lehrerstunden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800" b="1" smtClean="0">
                <a:solidFill>
                  <a:srgbClr val="000099"/>
                </a:solidFill>
                <a:cs typeface="Times New Roman" panose="02020603050405020304" pitchFamily="18" charset="0"/>
              </a:rPr>
              <a:t>  individuelle, auf einzelne Schüler abgestimmte Lernmaterialien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800" b="1" smtClean="0">
                <a:solidFill>
                  <a:srgbClr val="000099"/>
                </a:solidFill>
              </a:rPr>
              <a:t>  intensive Zusammenarbeit mit den Kollegen des Förderzentrums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800" b="1" smtClean="0">
                <a:solidFill>
                  <a:srgbClr val="000099"/>
                </a:solidFill>
                <a:cs typeface="Times New Roman" panose="02020603050405020304" pitchFamily="18" charset="0"/>
              </a:rPr>
              <a:t>  Intensive Zusammenarbeit mit der Beratungslehrkraft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800" b="1" smtClean="0">
                <a:solidFill>
                  <a:srgbClr val="000099"/>
                </a:solidFill>
                <a:cs typeface="Times New Roman" panose="02020603050405020304" pitchFamily="18" charset="0"/>
              </a:rPr>
              <a:t>     und Schulpsychologin sowie der Jugendsozialarbeiterin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800" b="1" smtClean="0">
                <a:solidFill>
                  <a:srgbClr val="000099"/>
                </a:solidFill>
                <a:cs typeface="Times New Roman" panose="02020603050405020304" pitchFamily="18" charset="0"/>
              </a:rPr>
              <a:t>  Eltern als Lernpaten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de-DE" altLang="de-DE" sz="1800" b="1" smtClean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1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066800"/>
            <a:ext cx="7239000" cy="4916488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de-DE" altLang="de-DE" sz="6000" b="1" smtClean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endParaRPr lang="de-DE" altLang="de-DE" b="1" smtClean="0">
              <a:solidFill>
                <a:schemeClr val="hlink"/>
              </a:solidFill>
            </a:endParaRPr>
          </a:p>
        </p:txBody>
      </p:sp>
      <p:pic>
        <p:nvPicPr>
          <p:cNvPr id="13315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3316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DSC034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920037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187450" y="3933825"/>
            <a:ext cx="61214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de-DE" altLang="de-DE" b="1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de-DE" altLang="de-DE" b="1"/>
              <a:t> </a:t>
            </a:r>
            <a:r>
              <a:rPr lang="de-DE" altLang="de-DE" b="1">
                <a:solidFill>
                  <a:srgbClr val="000099"/>
                </a:solidFill>
              </a:rPr>
              <a:t>Einbeziehung von „Lese- und Rechenmüttern“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de-DE" altLang="de-DE" b="1">
              <a:solidFill>
                <a:srgbClr val="000099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de-DE" altLang="de-DE" b="1">
                <a:solidFill>
                  <a:srgbClr val="000099"/>
                </a:solidFill>
              </a:rPr>
              <a:t> Genaue Analyse der Vergleichsarbeiten als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b="1">
                <a:solidFill>
                  <a:srgbClr val="000099"/>
                </a:solidFill>
              </a:rPr>
              <a:t>    neutrale Grundlage der Lernstandsdiagnose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b="1">
              <a:solidFill>
                <a:srgbClr val="000099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de-DE" altLang="de-DE" b="1">
                <a:solidFill>
                  <a:srgbClr val="000099"/>
                </a:solidFill>
              </a:rPr>
              <a:t> Einsatz verschiedener Diagnosemethoden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de-DE" altLang="de-DE" sz="200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066800"/>
            <a:ext cx="7239000" cy="4916488"/>
          </a:xfrm>
          <a:solidFill>
            <a:schemeClr val="accent1"/>
          </a:solidFill>
        </p:spPr>
        <p:txBody>
          <a:bodyPr/>
          <a:lstStyle/>
          <a:p>
            <a:pPr algn="l" eaLnBrk="1" hangingPunct="1"/>
            <a:r>
              <a:rPr lang="de-DE" altLang="de-DE" b="1" smtClean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smtClean="0">
                <a:solidFill>
                  <a:srgbClr val="800000"/>
                </a:solidFill>
              </a:rPr>
              <a:t>Wir fördern die Kinder im selbstständigen und </a:t>
            </a:r>
          </a:p>
          <a:p>
            <a:pPr algn="l" eaLnBrk="1" hangingPunct="1"/>
            <a:r>
              <a:rPr lang="de-DE" altLang="de-DE" sz="2000" b="1" smtClean="0">
                <a:solidFill>
                  <a:srgbClr val="800000"/>
                </a:solidFill>
              </a:rPr>
              <a:t>   eigenverantwortlichen Lernen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Freie Arbeit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Wochenplanarbeit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Offene Unterrichtsformen mit Lerntheken und Lernstationen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Selbstorganisation in Lernwerkstätten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Helfersysteme bei den Schülern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Referate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Portfolioarbeit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Mitbringen von Materialien, Recherchieren zu einzelnen Themen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Förderung der sozialen Kompetenzen durch kooperative Unterrichtsformen 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(Partnerarbeit, Gruppenarbeit…)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Erwerb von Medienkompetenz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Klassenübergreifende Angebote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 Unterschiedliches Angebot von Lernmaterialien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chemeClr val="accent2"/>
                </a:solidFill>
              </a:rPr>
              <a:t>Schuleinheitlicher Lernplaner erleichtert die Arbeitsplanung</a:t>
            </a:r>
          </a:p>
          <a:p>
            <a:pPr algn="l" eaLnBrk="1" hangingPunct="1"/>
            <a:r>
              <a:rPr lang="de-DE" altLang="de-DE" sz="1400" b="1" smtClean="0">
                <a:solidFill>
                  <a:schemeClr val="accent2"/>
                </a:solidFill>
              </a:rPr>
              <a:t> </a:t>
            </a:r>
          </a:p>
          <a:p>
            <a:pPr algn="just" eaLnBrk="1" hangingPunct="1"/>
            <a:r>
              <a:rPr lang="de-DE" altLang="de-DE" sz="1400" b="1" smtClean="0">
                <a:solidFill>
                  <a:schemeClr val="hlink"/>
                </a:solidFill>
              </a:rPr>
              <a:t>         </a:t>
            </a:r>
          </a:p>
          <a:p>
            <a:pPr algn="l" eaLnBrk="1" hangingPunct="1"/>
            <a:r>
              <a:rPr lang="de-DE" altLang="de-DE" sz="1400" b="1" smtClean="0">
                <a:solidFill>
                  <a:schemeClr val="hlink"/>
                </a:solidFill>
              </a:rPr>
              <a:t> </a:t>
            </a:r>
          </a:p>
          <a:p>
            <a:pPr algn="l" eaLnBrk="1" hangingPunct="1"/>
            <a:endParaRPr lang="de-DE" altLang="de-DE" sz="1400" b="1" smtClean="0">
              <a:solidFill>
                <a:schemeClr val="hlink"/>
              </a:solidFill>
            </a:endParaRPr>
          </a:p>
        </p:txBody>
      </p:sp>
      <p:pic>
        <p:nvPicPr>
          <p:cNvPr id="14339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4340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125538"/>
            <a:ext cx="6369050" cy="4824412"/>
          </a:xfrm>
          <a:solidFill>
            <a:schemeClr val="accent1"/>
          </a:solidFill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rgbClr val="800000"/>
                </a:solidFill>
              </a:rPr>
              <a:t>Wir machen Kinder „Stark als Person“</a:t>
            </a:r>
          </a:p>
          <a:p>
            <a:pPr algn="l"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de-DE" altLang="de-DE" sz="1400" b="1" smtClean="0">
                <a:solidFill>
                  <a:schemeClr val="accent2"/>
                </a:solidFill>
              </a:rPr>
              <a:t>Wir setzen folgende Schwerpunkte:</a:t>
            </a:r>
          </a:p>
          <a:p>
            <a:pPr algn="l" eaLnBrk="1" hangingPunct="1">
              <a:lnSpc>
                <a:spcPct val="80000"/>
              </a:lnSpc>
            </a:pPr>
            <a:endParaRPr lang="de-DE" altLang="de-DE" sz="1400" b="1" smtClean="0">
              <a:solidFill>
                <a:schemeClr val="accent2"/>
              </a:solidFill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rgbClr val="800000"/>
                </a:solidFill>
              </a:rPr>
              <a:t> Gesunde Kinder</a:t>
            </a:r>
            <a:r>
              <a:rPr lang="de-DE" altLang="de-DE" sz="1400" b="1" smtClean="0">
                <a:solidFill>
                  <a:schemeClr val="accent2"/>
                </a:solidFill>
              </a:rPr>
              <a:t>: gesunde Pause einmal wöchentlich,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Schulfruchtprogramm, Besuch der Landfrauen,  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Ernährungsführerschein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rgbClr val="800000"/>
                </a:solidFill>
                <a:cs typeface="Times New Roman" panose="02020603050405020304" pitchFamily="18" charset="0"/>
              </a:rPr>
              <a:t> K</a:t>
            </a:r>
            <a:r>
              <a:rPr lang="de-DE" altLang="de-DE" sz="1400" b="1" smtClean="0">
                <a:solidFill>
                  <a:srgbClr val="800000"/>
                </a:solidFill>
              </a:rPr>
              <a:t>reative Kinder: </a:t>
            </a:r>
            <a:r>
              <a:rPr lang="de-DE" altLang="de-DE" sz="1400" b="1" smtClean="0">
                <a:solidFill>
                  <a:schemeClr val="accent2"/>
                </a:solidFill>
              </a:rPr>
              <a:t>Trommel-AG,  Bläserklasse, Tanz- Projekte, 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Theaterbesuche und Theaterspiel,  AG Töpfern, Schulhausgestaltung ,  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Künstlerbesuche,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rgbClr val="800000"/>
                </a:solidFill>
              </a:rPr>
              <a:t> Aktive Kinder: </a:t>
            </a:r>
            <a:r>
              <a:rPr lang="de-DE" altLang="de-DE" sz="1400" b="1" smtClean="0">
                <a:solidFill>
                  <a:schemeClr val="accent2"/>
                </a:solidFill>
              </a:rPr>
              <a:t>Fußballturnier, Sport- und Spielefest,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Bundesjugendspiele, Sportabzeichen, AG Schulgarten, Voll in Form-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Projekt, Schwimmunterricht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rgbClr val="800000"/>
                </a:solidFill>
              </a:rPr>
              <a:t> sozial starke Kinder</a:t>
            </a:r>
            <a:r>
              <a:rPr lang="de-DE" altLang="de-DE" sz="1400" b="1" smtClean="0">
                <a:solidFill>
                  <a:schemeClr val="accent2"/>
                </a:solidFill>
              </a:rPr>
              <a:t>: Schulsozialarbeit, einheitliches Erziehungs-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konzept mit eigenverantwortlichem Handeln, Streitschlichter,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Trau dich – Projekt , Klassenrat, Schülermitverantwortung,    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Sozialförderliche Unterrichtsformen</a:t>
            </a:r>
            <a:r>
              <a:rPr lang="de-DE" altLang="de-DE" sz="1400" b="1" smtClean="0">
                <a:solidFill>
                  <a:srgbClr val="800000"/>
                </a:solidFill>
              </a:rPr>
              <a:t>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de-DE" altLang="de-DE" sz="1400" b="1" smtClean="0">
                <a:solidFill>
                  <a:srgbClr val="800000"/>
                </a:solidFill>
              </a:rPr>
              <a:t> Engagierte/neugierige und sachkompetente Kinder</a:t>
            </a:r>
            <a:r>
              <a:rPr lang="de-DE" altLang="de-DE" sz="1400" b="1" smtClean="0">
                <a:solidFill>
                  <a:schemeClr val="accent2"/>
                </a:solidFill>
              </a:rPr>
              <a:t>: Unterrichtsgänge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in die Natur und in Betriebe wie Müllverbrennungsanlage, Käserei, 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de-DE" altLang="de-DE" sz="1400" b="1" smtClean="0">
                <a:solidFill>
                  <a:schemeClr val="accent2"/>
                </a:solidFill>
              </a:rPr>
              <a:t>    BMW,…. Projektarbeit, musisches Engagement</a:t>
            </a: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de-DE" altLang="de-DE" sz="1400" b="1" smtClean="0">
              <a:solidFill>
                <a:schemeClr val="accent2"/>
              </a:solidFill>
            </a:endParaRPr>
          </a:p>
          <a:p>
            <a:pPr algn="l" eaLnBrk="1" hangingPunct="1">
              <a:lnSpc>
                <a:spcPct val="80000"/>
              </a:lnSpc>
            </a:pPr>
            <a:endParaRPr lang="de-DE" altLang="de-DE" sz="1200" b="1" smtClean="0">
              <a:solidFill>
                <a:schemeClr val="accent2"/>
              </a:solidFill>
            </a:endParaRPr>
          </a:p>
          <a:p>
            <a:pPr algn="l" eaLnBrk="1" hangingPunct="1">
              <a:lnSpc>
                <a:spcPct val="80000"/>
              </a:lnSpc>
            </a:pPr>
            <a:endParaRPr lang="de-DE" altLang="de-DE" sz="1200" b="1" smtClean="0">
              <a:solidFill>
                <a:schemeClr val="accent2"/>
              </a:solidFill>
            </a:endParaRPr>
          </a:p>
        </p:txBody>
      </p:sp>
      <p:pic>
        <p:nvPicPr>
          <p:cNvPr id="15363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5364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IMG_00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0161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IMG_00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30338"/>
            <a:ext cx="18351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IMG_00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337175"/>
            <a:ext cx="20272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IMG_01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1584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IMG_00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616575"/>
            <a:ext cx="16557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43000"/>
            <a:ext cx="7345363" cy="48768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de-DE" altLang="de-DE" sz="1800" b="1" smtClean="0">
                <a:solidFill>
                  <a:srgbClr val="800000"/>
                </a:solidFill>
              </a:rPr>
              <a:t>An unserer Grundschule arbeiten Eltern eng mit uns zusammen, denn ...</a:t>
            </a:r>
          </a:p>
          <a:p>
            <a:pPr eaLnBrk="1" hangingPunct="1"/>
            <a:endParaRPr lang="de-DE" altLang="de-DE" sz="1800" smtClean="0">
              <a:solidFill>
                <a:srgbClr val="800000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sie leiten unsere Schülerbücherei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sie bereiten einmal die Woche ein gesundes  Pausenfrühstück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sie stellen sich als Experten für spezielle Unterrichtsthemen 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    zur Verfügung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sie arbeiten als Lese- und Rechenpaten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rgbClr val="800000"/>
                </a:solidFill>
              </a:rPr>
              <a:t>Wir machen Eltern kompetent durch…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rgbClr val="800000"/>
              </a:solidFill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 Fachvorträge zu relevante Themen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 Genaue Information über Projekte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 Einbeziehung in Schulentwicklungen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  Genaue Beratung</a:t>
            </a:r>
          </a:p>
        </p:txBody>
      </p:sp>
      <p:pic>
        <p:nvPicPr>
          <p:cNvPr id="16387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6388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G_07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429000"/>
            <a:ext cx="24114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IMG_01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941888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rgbClr val="800000"/>
                </a:solidFill>
              </a:rPr>
              <a:t>Wir sind offen für </a:t>
            </a:r>
            <a:r>
              <a:rPr lang="de-DE" altLang="de-DE" sz="2000" b="1" smtClean="0">
                <a:solidFill>
                  <a:srgbClr val="FF0000"/>
                </a:solidFill>
              </a:rPr>
              <a:t>alle</a:t>
            </a:r>
            <a:r>
              <a:rPr lang="de-DE" altLang="de-DE" sz="2000" b="1" smtClean="0">
                <a:solidFill>
                  <a:srgbClr val="800000"/>
                </a:solidFill>
              </a:rPr>
              <a:t> Kinder</a:t>
            </a:r>
          </a:p>
          <a:p>
            <a:pPr algn="l"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chemeClr val="accent2"/>
                </a:solidFill>
              </a:rPr>
              <a:t>                    </a:t>
            </a:r>
            <a:r>
              <a:rPr lang="de-DE" altLang="de-DE" sz="2000" b="1" smtClean="0">
                <a:solidFill>
                  <a:srgbClr val="800000"/>
                </a:solidFill>
              </a:rPr>
              <a:t>aber….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rgbClr val="800000"/>
                </a:solidFill>
              </a:rPr>
              <a:t>… wir können nur entsprechend fördern wenn wir rechtzeitig informiert sind !!</a:t>
            </a:r>
          </a:p>
          <a:p>
            <a:pPr algn="l" eaLnBrk="1" hangingPunct="1">
              <a:lnSpc>
                <a:spcPct val="80000"/>
              </a:lnSpc>
            </a:pPr>
            <a:endParaRPr lang="de-DE" altLang="de-DE" sz="2000" b="1" smtClean="0">
              <a:solidFill>
                <a:schemeClr val="accent2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chemeClr val="accent2"/>
                </a:solidFill>
              </a:rPr>
              <a:t>Wir benötigen einen </a:t>
            </a:r>
            <a:r>
              <a:rPr lang="de-DE" altLang="de-DE" sz="2000" b="1" smtClean="0">
                <a:solidFill>
                  <a:srgbClr val="FF0000"/>
                </a:solidFill>
              </a:rPr>
              <a:t>diagnostizierten Förderbedarf</a:t>
            </a:r>
            <a:r>
              <a:rPr lang="de-DE" altLang="de-DE" sz="2000" b="1" smtClean="0">
                <a:solidFill>
                  <a:schemeClr val="accent2"/>
                </a:solidFill>
              </a:rPr>
              <a:t> möglichst schon bis zur Einschulung.</a:t>
            </a:r>
          </a:p>
          <a:p>
            <a:pPr algn="l"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chemeClr val="accent2"/>
                </a:solidFill>
              </a:rPr>
              <a:t>Dann können wir entsprechende Maßnahmen bis zum Schuljahresbeginn planen.</a:t>
            </a:r>
          </a:p>
          <a:p>
            <a:pPr algn="l"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de-DE" altLang="de-DE" sz="1800" b="1" smtClean="0">
                <a:solidFill>
                  <a:schemeClr val="accent2"/>
                </a:solidFill>
              </a:rPr>
              <a:t>Bitte melden Sie sich rechtzeitig in der Schule. Wir </a:t>
            </a:r>
            <a:r>
              <a:rPr lang="de-DE" altLang="de-DE" sz="1800" b="1" smtClean="0">
                <a:solidFill>
                  <a:srgbClr val="FF0000"/>
                </a:solidFill>
              </a:rPr>
              <a:t>beraten </a:t>
            </a:r>
            <a:r>
              <a:rPr lang="de-DE" altLang="de-DE" sz="1800" b="1" smtClean="0">
                <a:solidFill>
                  <a:schemeClr val="accent2"/>
                </a:solidFill>
              </a:rPr>
              <a:t>Sie gerne – auch im Kindergarten -  vor dem Hintergrund : </a:t>
            </a:r>
          </a:p>
          <a:p>
            <a:pPr algn="l"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rgbClr val="FF0000"/>
                </a:solidFill>
              </a:rPr>
              <a:t>Förderbedarf heißt nicht automatisch Förderschule. Der Elternwille ist hier ausschlaggebend!</a:t>
            </a:r>
          </a:p>
        </p:txBody>
      </p:sp>
      <p:pic>
        <p:nvPicPr>
          <p:cNvPr id="17411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7412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3600" b="1" smtClean="0">
                <a:solidFill>
                  <a:srgbClr val="FF0000"/>
                </a:solidFill>
              </a:rPr>
              <a:t>Was bedeutet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3600" b="1" smtClean="0">
                <a:solidFill>
                  <a:srgbClr val="FF0000"/>
                </a:solidFill>
              </a:rPr>
              <a:t> „Inklusiver Unterricht“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3600" b="1" smtClean="0">
                <a:solidFill>
                  <a:srgbClr val="FF0000"/>
                </a:solidFill>
              </a:rPr>
              <a:t> konkret?</a:t>
            </a: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18435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8436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19459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9460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1550" y="1373188"/>
            <a:ext cx="73675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Was bedeutet Profil „Inklusion“?</a:t>
            </a:r>
            <a:endParaRPr lang="de-DE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98563" y="2565400"/>
            <a:ext cx="6626225" cy="2652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3200" kern="0" dirty="0">
                <a:solidFill>
                  <a:schemeClr val="accent2"/>
                </a:solidFill>
                <a:latin typeface="+mj-lt"/>
                <a:cs typeface="+mn-cs"/>
              </a:rPr>
              <a:t>Sonderpädagoge mit 13 zusätzlichen Wochenstunden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3200" kern="0" dirty="0">
                <a:solidFill>
                  <a:schemeClr val="accent2"/>
                </a:solidFill>
                <a:latin typeface="+mj-lt"/>
                <a:cs typeface="+mn-cs"/>
              </a:rPr>
              <a:t>10 Wochenstunden zusätzlich vom Grundschullehrer - Stundenpool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20483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0484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33463" y="1268413"/>
            <a:ext cx="7310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Was geschieht mit diesen Stunden?</a:t>
            </a:r>
            <a:endParaRPr lang="de-DE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58888" y="2060575"/>
            <a:ext cx="6769100" cy="3651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Förderung in der Kleingruppe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z. B. Einführung des neuen Buchstabens mit Schwerpunkt „Hören“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Förderung der Lesefertigkeit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Feste „Mathe-Schiene“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Kinder aus beiden zweiten Klassen werden in einer Gruppe parallel gefördert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Arbeit am Computer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Eine halbe Klasse arbeitet individuell </a:t>
            </a:r>
            <a:endParaRPr lang="de-DE" sz="2400" kern="0" dirty="0">
              <a:solidFill>
                <a:schemeClr val="accent2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196975"/>
            <a:ext cx="7561263" cy="4953000"/>
          </a:xfrm>
          <a:solidFill>
            <a:schemeClr val="accent1"/>
          </a:solidFill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de-DE" altLang="de-DE" sz="2000" b="1" smtClean="0">
                <a:solidFill>
                  <a:srgbClr val="800000"/>
                </a:solidFill>
              </a:rPr>
              <a:t>Besonderheiten der Grundschule Großaitingen: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9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relativ klein und familiär (ca. 10 Klassen) in einem eigenen gut ausgestatteten Gebäude mit schönem bewegungs-freundlichem Umfeld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9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Profil „</a:t>
            </a:r>
            <a:r>
              <a:rPr lang="de-DE" altLang="de-DE" sz="1600" b="1" smtClean="0">
                <a:solidFill>
                  <a:srgbClr val="800000"/>
                </a:solidFill>
              </a:rPr>
              <a:t>Inklusive Schule</a:t>
            </a:r>
            <a:r>
              <a:rPr lang="de-DE" altLang="de-DE" sz="1600" b="1" smtClean="0">
                <a:solidFill>
                  <a:srgbClr val="000099"/>
                </a:solidFill>
              </a:rPr>
              <a:t>“ in Kooperation mit dem Sonderpädagogischen Förderzentrum der Christophorus – Schule in Königsbrunn → relativ viele zusätzliche Förderstunden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9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Enge Kooperation mit allen umliegenden Bildungseinrichtungen und Förderzentren</a:t>
            </a: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endParaRPr lang="de-DE" altLang="de-DE" sz="16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Einheitliches Erziehungskonzept zum Eigenverantwortlichen Denken und Handeln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9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Bläserklassen ab Jahrgangsstufe 3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9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Nachmittagsbetreuung bis 17.00 Uhr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10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Jugendsozialarbeit an Schulen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1000" b="1" smtClean="0">
              <a:solidFill>
                <a:srgbClr val="000099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  <a:buFontTx/>
              <a:buChar char="-"/>
            </a:pPr>
            <a:r>
              <a:rPr lang="de-DE" altLang="de-DE" sz="1600" b="1" smtClean="0">
                <a:solidFill>
                  <a:srgbClr val="000099"/>
                </a:solidFill>
              </a:rPr>
              <a:t>Förderverein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de-DE" altLang="de-DE" sz="1600" b="1" smtClean="0">
              <a:solidFill>
                <a:srgbClr val="000099"/>
              </a:solidFill>
            </a:endParaRPr>
          </a:p>
        </p:txBody>
      </p:sp>
      <p:pic>
        <p:nvPicPr>
          <p:cNvPr id="4099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758950" cy="841375"/>
          </a:xfrm>
        </p:spPr>
      </p:pic>
      <p:pic>
        <p:nvPicPr>
          <p:cNvPr id="4100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DSC034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513263"/>
            <a:ext cx="1452562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marL="342900" indent="-342900" algn="l" eaLnBrk="1" hangingPunct="1">
              <a:buFontTx/>
              <a:buChar char="•"/>
              <a:defRPr/>
            </a:pPr>
            <a:endParaRPr lang="de-DE" dirty="0" smtClean="0">
              <a:solidFill>
                <a:srgbClr val="000000"/>
              </a:solidFill>
              <a:latin typeface="Times New Roman"/>
            </a:endParaRPr>
          </a:p>
          <a:p>
            <a:pPr marL="342900" indent="-342900" algn="l" eaLnBrk="1" hangingPunct="1">
              <a:buFontTx/>
              <a:buChar char="•"/>
              <a:defRPr/>
            </a:pPr>
            <a:endParaRPr lang="de-DE" dirty="0">
              <a:solidFill>
                <a:srgbClr val="000000"/>
              </a:solidFill>
              <a:latin typeface="Times New Roman"/>
            </a:endParaRP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de-DE" dirty="0" smtClean="0">
                <a:solidFill>
                  <a:schemeClr val="accent2"/>
                </a:solidFill>
                <a:latin typeface="+mj-lt"/>
              </a:rPr>
              <a:t>„</a:t>
            </a:r>
            <a:r>
              <a:rPr lang="de-DE" dirty="0" err="1" smtClean="0">
                <a:solidFill>
                  <a:schemeClr val="accent2"/>
                </a:solidFill>
                <a:latin typeface="+mj-lt"/>
              </a:rPr>
              <a:t>teamteaching</a:t>
            </a:r>
            <a:r>
              <a:rPr lang="de-DE" dirty="0" smtClean="0">
                <a:solidFill>
                  <a:schemeClr val="accent2"/>
                </a:solidFill>
                <a:latin typeface="+mj-lt"/>
              </a:rPr>
              <a:t>“</a:t>
            </a:r>
            <a:endParaRPr lang="de-DE" dirty="0">
              <a:solidFill>
                <a:schemeClr val="accent2"/>
              </a:solidFill>
              <a:latin typeface="+mj-lt"/>
            </a:endParaRPr>
          </a:p>
          <a:p>
            <a:pPr marL="1143000" lvl="2" indent="-228600" algn="l" eaLnBrk="1" hangingPunct="1">
              <a:buFontTx/>
              <a:buChar char="•"/>
              <a:defRPr/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Zwei Lehrer sind in der Klasse: Beobachtung und individuelle Förderung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Diagnose</a:t>
            </a:r>
          </a:p>
          <a:p>
            <a:pPr marL="342900" indent="-342900" algn="l" eaLnBrk="1" hangingPunct="1">
              <a:buFontTx/>
              <a:buChar char="•"/>
              <a:defRPr/>
            </a:pPr>
            <a:r>
              <a:rPr lang="de-DE" dirty="0">
                <a:solidFill>
                  <a:schemeClr val="accent2"/>
                </a:solidFill>
                <a:latin typeface="+mj-lt"/>
              </a:rPr>
              <a:t>Teambesprechungen</a:t>
            </a:r>
          </a:p>
        </p:txBody>
      </p:sp>
      <p:pic>
        <p:nvPicPr>
          <p:cNvPr id="21507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1508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feld 1"/>
          <p:cNvSpPr txBox="1">
            <a:spLocks noChangeArrowheads="1"/>
          </p:cNvSpPr>
          <p:nvPr/>
        </p:nvSpPr>
        <p:spPr bwMode="auto">
          <a:xfrm>
            <a:off x="574675" y="1341438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22531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2532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feld 1"/>
          <p:cNvSpPr txBox="1">
            <a:spLocks noChangeArrowheads="1"/>
          </p:cNvSpPr>
          <p:nvPr/>
        </p:nvSpPr>
        <p:spPr bwMode="auto">
          <a:xfrm>
            <a:off x="574675" y="1341438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1258888" y="2182813"/>
            <a:ext cx="6769100" cy="3281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Förderung ist </a:t>
            </a:r>
            <a:r>
              <a:rPr lang="de-DE" sz="2800" b="1" kern="0" dirty="0">
                <a:solidFill>
                  <a:schemeClr val="accent2"/>
                </a:solidFill>
                <a:latin typeface="+mj-lt"/>
                <a:cs typeface="+mn-cs"/>
              </a:rPr>
              <a:t>nicht</a:t>
            </a: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 auf einzelne Kinder beschränkt.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Grundsätzlich wird </a:t>
            </a:r>
            <a:r>
              <a:rPr lang="de-DE" sz="2800" b="1" kern="0" dirty="0">
                <a:solidFill>
                  <a:schemeClr val="accent2"/>
                </a:solidFill>
                <a:latin typeface="+mj-lt"/>
                <a:cs typeface="+mn-cs"/>
              </a:rPr>
              <a:t>jedes Kind gefördert </a:t>
            </a: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– auch  das besonders gute.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Schwerpunkt der sonderpädagogischen Förderung bei Kindern mit erhöhtem Förderbedarf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16013" y="1268413"/>
            <a:ext cx="7056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Wer wird zusätzlich gefördert?</a:t>
            </a:r>
            <a:endParaRPr lang="de-DE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23555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3556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feld 1"/>
          <p:cNvSpPr txBox="1">
            <a:spLocks noChangeArrowheads="1"/>
          </p:cNvSpPr>
          <p:nvPr/>
        </p:nvSpPr>
        <p:spPr bwMode="auto">
          <a:xfrm>
            <a:off x="574675" y="1341438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1258888" y="2182813"/>
            <a:ext cx="6769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400" kern="0" dirty="0">
              <a:solidFill>
                <a:srgbClr val="000000"/>
              </a:solidFill>
              <a:latin typeface="Times New Roman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58888" y="1125538"/>
            <a:ext cx="67691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Wie wird ein sonderpädagogischer Förderbedarf festgestellt?</a:t>
            </a:r>
            <a:endParaRPr lang="de-DE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92225" y="3068638"/>
            <a:ext cx="6769100" cy="3097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3200" kern="0" dirty="0">
                <a:solidFill>
                  <a:schemeClr val="accent2"/>
                </a:solidFill>
                <a:latin typeface="+mj-lt"/>
                <a:cs typeface="+mn-cs"/>
              </a:rPr>
              <a:t>Im vorschulischen Bereich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400" kern="0" dirty="0">
                <a:solidFill>
                  <a:schemeClr val="accent2"/>
                </a:solidFill>
                <a:latin typeface="+mj-lt"/>
                <a:cs typeface="Arial" charset="0"/>
              </a:rPr>
              <a:t>Kindergarten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400" kern="0" dirty="0">
                <a:solidFill>
                  <a:schemeClr val="accent2"/>
                </a:solidFill>
                <a:latin typeface="+mj-lt"/>
                <a:cs typeface="Arial" charset="0"/>
              </a:rPr>
              <a:t>Frühförderung an </a:t>
            </a:r>
            <a:r>
              <a:rPr lang="de-DE" sz="2400" kern="0" dirty="0" err="1">
                <a:solidFill>
                  <a:schemeClr val="accent2"/>
                </a:solidFill>
                <a:latin typeface="+mj-lt"/>
                <a:cs typeface="Arial" charset="0"/>
              </a:rPr>
              <a:t>Hessing</a:t>
            </a:r>
            <a:endParaRPr lang="de-DE" sz="2400" kern="0" dirty="0">
              <a:solidFill>
                <a:schemeClr val="accent2"/>
              </a:solidFill>
              <a:latin typeface="+mj-lt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400" kern="0" dirty="0">
                <a:solidFill>
                  <a:schemeClr val="accent2"/>
                </a:solidFill>
                <a:latin typeface="+mj-lt"/>
                <a:cs typeface="Arial" charset="0"/>
              </a:rPr>
              <a:t>Beratungsstelle an der </a:t>
            </a:r>
            <a:r>
              <a:rPr lang="de-DE" sz="2400" kern="0" dirty="0" err="1">
                <a:solidFill>
                  <a:schemeClr val="accent2"/>
                </a:solidFill>
                <a:latin typeface="+mj-lt"/>
                <a:cs typeface="Arial" charset="0"/>
              </a:rPr>
              <a:t>Christophorusschule</a:t>
            </a:r>
            <a:endParaRPr lang="de-DE" sz="2400" kern="0" dirty="0">
              <a:solidFill>
                <a:schemeClr val="accent2"/>
              </a:solidFill>
              <a:latin typeface="+mj-lt"/>
              <a:cs typeface="Arial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400" kern="0" dirty="0">
                <a:solidFill>
                  <a:schemeClr val="accent2"/>
                </a:solidFill>
                <a:latin typeface="+mj-lt"/>
                <a:cs typeface="Arial" charset="0"/>
              </a:rPr>
              <a:t>Beratung während des Einschulungsnachmittags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24579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4580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feld 1"/>
          <p:cNvSpPr txBox="1">
            <a:spLocks noChangeArrowheads="1"/>
          </p:cNvSpPr>
          <p:nvPr/>
        </p:nvSpPr>
        <p:spPr bwMode="auto">
          <a:xfrm>
            <a:off x="574675" y="1341438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1258888" y="2182813"/>
            <a:ext cx="6769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400" kern="0" dirty="0">
              <a:solidFill>
                <a:srgbClr val="000000"/>
              </a:solidFill>
              <a:latin typeface="Times New Roman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450" y="1341438"/>
            <a:ext cx="6769100" cy="436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In der Schule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Beobachtung in der Klasse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Beobachtung in Einzelsituation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Elterngespräch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Evtl. Intelligenztest mit differenzierter Diagnose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de-DE" sz="2400" b="1" kern="0" dirty="0">
                <a:solidFill>
                  <a:schemeClr val="accent2"/>
                </a:solidFill>
                <a:latin typeface="+mj-lt"/>
                <a:cs typeface="Arial" charset="0"/>
              </a:rPr>
              <a:t>Kein Kind wird gegen den Elternwille getestet!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de-DE" sz="2400" b="1" kern="0" dirty="0">
                <a:solidFill>
                  <a:schemeClr val="accent2"/>
                </a:solidFill>
                <a:latin typeface="+mj-lt"/>
                <a:cs typeface="Arial" charset="0"/>
              </a:rPr>
              <a:t>Test dient nicht zur Auslese, sondern zur Förderung!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Förderdiagnostischer Bericht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solidFill>
                  <a:schemeClr val="accent2"/>
                </a:solidFill>
                <a:latin typeface="+mj-lt"/>
                <a:cs typeface="Arial" charset="0"/>
              </a:rPr>
              <a:t>Förderplan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25603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5604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feld 1"/>
          <p:cNvSpPr txBox="1">
            <a:spLocks noChangeArrowheads="1"/>
          </p:cNvSpPr>
          <p:nvPr/>
        </p:nvSpPr>
        <p:spPr bwMode="auto">
          <a:xfrm>
            <a:off x="574675" y="1341438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1258888" y="2182813"/>
            <a:ext cx="6769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400" kern="0" dirty="0">
              <a:solidFill>
                <a:srgbClr val="000000"/>
              </a:solidFill>
              <a:latin typeface="Times New Roman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450" y="1030288"/>
            <a:ext cx="6840538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Welche Konsequenzen hat der Förderdiagnostische Bericht?</a:t>
            </a:r>
            <a:endParaRPr lang="de-DE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23963" y="2243138"/>
            <a:ext cx="6769100" cy="3798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Bessere Förderung des Kindes mit dem </a:t>
            </a:r>
            <a:r>
              <a:rPr lang="de-DE" sz="2800" b="1" kern="0" dirty="0">
                <a:solidFill>
                  <a:schemeClr val="accent2"/>
                </a:solidFill>
                <a:latin typeface="+mj-lt"/>
                <a:cs typeface="+mn-cs"/>
              </a:rPr>
              <a:t>Ziel der Aufhebung des Förderbedarfs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Keine Bemerkung im Zeugnis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Nicht automatisch Lernzieldifferenz (Kind erhält andere Lernziele), sondern ggf. nur mit Einverständnis der Eltern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j-lt"/>
                <a:cs typeface="+mn-cs"/>
              </a:rPr>
              <a:t>Keine Schulbegleitung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981075"/>
            <a:ext cx="7058025" cy="5184775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2000" b="1" smtClean="0">
              <a:solidFill>
                <a:srgbClr val="FF0000"/>
              </a:solidFill>
            </a:endParaRPr>
          </a:p>
        </p:txBody>
      </p:sp>
      <p:pic>
        <p:nvPicPr>
          <p:cNvPr id="26627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26628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1"/>
          <p:cNvSpPr txBox="1">
            <a:spLocks noChangeArrowheads="1"/>
          </p:cNvSpPr>
          <p:nvPr/>
        </p:nvSpPr>
        <p:spPr bwMode="auto">
          <a:xfrm>
            <a:off x="574675" y="1341438"/>
            <a:ext cx="856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" name="Textfeld 2"/>
          <p:cNvSpPr txBox="1"/>
          <p:nvPr/>
        </p:nvSpPr>
        <p:spPr>
          <a:xfrm>
            <a:off x="1258888" y="2182813"/>
            <a:ext cx="6769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de-DE" sz="2400" kern="0" dirty="0">
              <a:solidFill>
                <a:srgbClr val="000000"/>
              </a:solidFill>
              <a:latin typeface="Times New Roman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03350" y="1325563"/>
            <a:ext cx="64198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Zusammenfassung: Inklusion</a:t>
            </a:r>
            <a:endParaRPr lang="de-DE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57288" y="2206625"/>
            <a:ext cx="7200900" cy="3281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n-lt"/>
                <a:cs typeface="+mn-cs"/>
              </a:rPr>
              <a:t>Der </a:t>
            </a:r>
            <a:r>
              <a:rPr lang="de-DE" sz="2800" b="1" kern="0" dirty="0">
                <a:solidFill>
                  <a:schemeClr val="accent2"/>
                </a:solidFill>
                <a:latin typeface="+mn-lt"/>
                <a:cs typeface="+mn-cs"/>
              </a:rPr>
              <a:t>Elternwille</a:t>
            </a:r>
            <a:r>
              <a:rPr lang="de-DE" sz="2800" kern="0" dirty="0">
                <a:solidFill>
                  <a:schemeClr val="accent2"/>
                </a:solidFill>
                <a:latin typeface="+mn-lt"/>
                <a:cs typeface="+mn-cs"/>
              </a:rPr>
              <a:t> ist ausschlaggebend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n-lt"/>
                <a:cs typeface="+mn-cs"/>
              </a:rPr>
              <a:t>Nur Kinder aus dem </a:t>
            </a:r>
            <a:r>
              <a:rPr lang="de-DE" sz="2800" b="1" kern="0" dirty="0">
                <a:solidFill>
                  <a:schemeClr val="accent2"/>
                </a:solidFill>
                <a:latin typeface="+mn-lt"/>
                <a:cs typeface="+mn-cs"/>
              </a:rPr>
              <a:t>Schulsprengel</a:t>
            </a:r>
            <a:r>
              <a:rPr lang="de-DE" sz="2800" kern="0" dirty="0">
                <a:solidFill>
                  <a:schemeClr val="accent2"/>
                </a:solidFill>
                <a:latin typeface="+mn-lt"/>
                <a:cs typeface="+mn-cs"/>
              </a:rPr>
              <a:t> werden aufgenommen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800" kern="0" dirty="0">
                <a:solidFill>
                  <a:schemeClr val="accent2"/>
                </a:solidFill>
                <a:latin typeface="+mn-lt"/>
                <a:cs typeface="+mn-cs"/>
              </a:rPr>
              <a:t>Vorteil der GS Großaitingen: </a:t>
            </a:r>
            <a:r>
              <a:rPr lang="de-DE" sz="2800" b="1" kern="0" dirty="0">
                <a:solidFill>
                  <a:schemeClr val="accent2"/>
                </a:solidFill>
                <a:latin typeface="+mn-lt"/>
                <a:cs typeface="+mn-cs"/>
              </a:rPr>
              <a:t>Enge Zusammenarbeit mit dem Sonderpädagogischen Förderzentrum in Königsbrunn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371600"/>
            <a:ext cx="7391400" cy="4953000"/>
          </a:xfrm>
          <a:solidFill>
            <a:schemeClr val="accent1"/>
          </a:solidFill>
        </p:spPr>
        <p:txBody>
          <a:bodyPr/>
          <a:lstStyle/>
          <a:p>
            <a:pPr marL="609600" indent="-609600" algn="l" eaLnBrk="1" hangingPunct="1"/>
            <a:endParaRPr lang="de-DE" altLang="de-DE" sz="1800" b="1" smtClean="0">
              <a:solidFill>
                <a:srgbClr val="800000"/>
              </a:solidFill>
            </a:endParaRPr>
          </a:p>
          <a:p>
            <a:pPr marL="609600" indent="-609600" algn="l" eaLnBrk="1" hangingPunct="1"/>
            <a:endParaRPr lang="de-DE" altLang="de-DE" sz="1800" b="1" smtClean="0">
              <a:solidFill>
                <a:srgbClr val="800000"/>
              </a:solidFill>
            </a:endParaRP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Wir arbeiten 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kompetenzorientiert 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im Team mit den anderen 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Bildungseinrichtungen 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und helfen den Kindern 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die jeweiligen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Übertrittskompetenzen</a:t>
            </a:r>
          </a:p>
          <a:p>
            <a:pPr marL="609600" indent="-609600" algn="l" eaLnBrk="1" hangingPunct="1"/>
            <a:r>
              <a:rPr lang="de-DE" altLang="de-DE" sz="1800" b="1" smtClean="0">
                <a:solidFill>
                  <a:srgbClr val="800000"/>
                </a:solidFill>
              </a:rPr>
              <a:t>zu erreichen.</a:t>
            </a:r>
          </a:p>
        </p:txBody>
      </p:sp>
      <p:pic>
        <p:nvPicPr>
          <p:cNvPr id="1029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1938"/>
            <a:ext cx="2667000" cy="1276350"/>
          </a:xfrm>
        </p:spPr>
      </p:pic>
      <p:pic>
        <p:nvPicPr>
          <p:cNvPr id="1030" name="Picture 4" descr="logo ms_2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0350"/>
            <a:ext cx="133508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4495800" y="1143000"/>
          <a:ext cx="3860800" cy="549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5" imgW="20651400" imgH="29431800" progId="AcroExch.Document.7">
                  <p:embed/>
                </p:oleObj>
              </mc:Choice>
              <mc:Fallback>
                <p:oleObj name="Acrobat Document" r:id="rId5" imgW="20651400" imgH="29431800" progId="AcroExch.Document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143000"/>
                        <a:ext cx="3860800" cy="549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7543800" cy="4953000"/>
          </a:xfrm>
          <a:solidFill>
            <a:schemeClr val="accent1"/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de-DE" altLang="de-DE" sz="2000" b="1" smtClean="0">
                <a:solidFill>
                  <a:srgbClr val="800000"/>
                </a:solidFill>
              </a:rPr>
              <a:t> Schule mit dem Profil „Inklusive Schule“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de-DE" altLang="de-DE" sz="2000" b="1" smtClean="0">
              <a:solidFill>
                <a:schemeClr val="accent2"/>
              </a:solidFill>
            </a:endParaRPr>
          </a:p>
        </p:txBody>
      </p:sp>
      <p:pic>
        <p:nvPicPr>
          <p:cNvPr id="5123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5124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196975"/>
            <a:ext cx="7543800" cy="51117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defRPr/>
            </a:pPr>
            <a:r>
              <a:rPr lang="de-DE" sz="2400" b="1" kern="0" dirty="0" smtClean="0">
                <a:solidFill>
                  <a:srgbClr val="800000"/>
                </a:solidFill>
              </a:rPr>
              <a:t> Schule mit dem Profil „Inklusive Schule“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endParaRPr lang="de-DE" sz="2000" b="1" kern="0" dirty="0" smtClean="0">
              <a:solidFill>
                <a:srgbClr val="800000"/>
              </a:solidFill>
            </a:endParaRP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b="1" kern="0" dirty="0" smtClean="0">
                <a:solidFill>
                  <a:srgbClr val="000099"/>
                </a:solidFill>
              </a:rPr>
              <a:t>Wir sind keine Billigversion der bisherigen Sonderschulen!!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de-DE" sz="1600" b="1" kern="0" dirty="0" smtClean="0"/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b="1" kern="0" dirty="0" smtClean="0"/>
              <a:t>I</a:t>
            </a:r>
            <a:r>
              <a:rPr lang="de-DE" sz="1600" dirty="0" smtClean="0"/>
              <a:t>nklusion  ist die </a:t>
            </a:r>
            <a:r>
              <a:rPr lang="de-DE" sz="1600" b="1" dirty="0" smtClean="0"/>
              <a:t>verbindliche Aufgabe aller Schulen</a:t>
            </a:r>
            <a:r>
              <a:rPr lang="de-DE" sz="1600" dirty="0" smtClean="0"/>
              <a:t>. Grundsätzlich gilt der gleichberechtigte Zugang aller Kinder und Jugendlichen zu allen Schulen aller Schularten vor Ort.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de-DE" sz="1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de-DE" sz="2000" b="1" dirty="0" smtClean="0">
                <a:solidFill>
                  <a:srgbClr val="800000"/>
                </a:solidFill>
              </a:rPr>
              <a:t>Vorteile einer Profilschule</a:t>
            </a:r>
            <a:endParaRPr lang="de-DE" sz="2000" dirty="0" smtClean="0"/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Wir sehen </a:t>
            </a:r>
            <a:r>
              <a:rPr lang="de-DE" sz="1600" b="1" dirty="0" smtClean="0"/>
              <a:t>„Vielfalt als Bereicherung, nicht als Bürde!“</a:t>
            </a:r>
            <a:r>
              <a:rPr lang="de-DE" sz="1600" dirty="0" smtClean="0"/>
              <a:t>  und haben uns als Profilschule beworben.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de-DE" sz="1600" dirty="0" smtClean="0"/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kern="0" dirty="0" smtClean="0"/>
              <a:t>Wir entwickeln gemeinsam mit den Kolleginnen und Kollegen des Sonderpädagogischen Zentrums der </a:t>
            </a:r>
            <a:r>
              <a:rPr lang="de-DE" sz="1600" kern="0" dirty="0" err="1" smtClean="0"/>
              <a:t>Christopherusschule</a:t>
            </a:r>
            <a:r>
              <a:rPr lang="de-DE" sz="1600" kern="0" dirty="0" smtClean="0"/>
              <a:t> in Königsbrunn </a:t>
            </a:r>
            <a:r>
              <a:rPr lang="de-DE" sz="1600" b="1" kern="0" dirty="0" smtClean="0"/>
              <a:t>neue Möglichkeiten der inklusiven Beschulung vor Ort</a:t>
            </a:r>
            <a:r>
              <a:rPr lang="de-DE" sz="1600" kern="0" dirty="0" smtClean="0"/>
              <a:t>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de-DE" sz="1600" kern="0" dirty="0" smtClean="0"/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Wir sind mit </a:t>
            </a:r>
            <a:r>
              <a:rPr lang="de-DE" sz="1600" b="1" dirty="0"/>
              <a:t>23 zusätzlichen </a:t>
            </a:r>
            <a:r>
              <a:rPr lang="de-DE" sz="1600" b="1" dirty="0" smtClean="0"/>
              <a:t>Lehrerstunden</a:t>
            </a:r>
            <a:r>
              <a:rPr lang="de-DE" sz="1600" dirty="0" smtClean="0"/>
              <a:t>, davon 13 Stunden von Sonderpädagogen, ausgestattet </a:t>
            </a:r>
            <a:r>
              <a:rPr lang="de-DE" sz="1600" dirty="0"/>
              <a:t>um die individuelle Förderung </a:t>
            </a:r>
            <a:r>
              <a:rPr lang="de-DE" sz="1600" b="1" dirty="0" smtClean="0"/>
              <a:t>aller </a:t>
            </a:r>
            <a:r>
              <a:rPr lang="de-DE" sz="1600" dirty="0" smtClean="0"/>
              <a:t>Schüler zu gewährleisten.</a:t>
            </a:r>
            <a:endParaRPr lang="de-DE" sz="16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7543800" cy="4953000"/>
          </a:xfrm>
          <a:solidFill>
            <a:schemeClr val="accent1"/>
          </a:solidFill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de-DE" altLang="de-DE" sz="2000" b="1" smtClean="0">
                <a:solidFill>
                  <a:srgbClr val="800000"/>
                </a:solidFill>
              </a:rPr>
              <a:t> Schule mit dem Profil „Inklusive Schule“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de-DE" altLang="de-DE" sz="2000" b="1" smtClean="0">
              <a:solidFill>
                <a:srgbClr val="8000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de-DE" altLang="de-DE" sz="2000" b="1" smtClean="0">
              <a:solidFill>
                <a:schemeClr val="accent2"/>
              </a:solidFill>
            </a:endParaRPr>
          </a:p>
        </p:txBody>
      </p:sp>
      <p:pic>
        <p:nvPicPr>
          <p:cNvPr id="6147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6148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196975"/>
            <a:ext cx="7543800" cy="4953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 eaLnBrk="1" hangingPunct="1">
              <a:lnSpc>
                <a:spcPct val="90000"/>
              </a:lnSpc>
              <a:defRPr/>
            </a:pPr>
            <a:r>
              <a:rPr lang="de-DE" sz="2000" b="1" kern="0" dirty="0" smtClean="0">
                <a:solidFill>
                  <a:srgbClr val="800000"/>
                </a:solidFill>
              </a:rPr>
              <a:t>Wer kommt zu uns? 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kern="0" dirty="0" smtClean="0"/>
              <a:t>Wir nehmen </a:t>
            </a:r>
            <a:r>
              <a:rPr lang="de-DE" sz="1600" b="1" kern="0" dirty="0" smtClean="0"/>
              <a:t>alle Kinder des Schulsprengels </a:t>
            </a:r>
            <a:r>
              <a:rPr lang="de-DE" sz="1600" kern="0" dirty="0" smtClean="0"/>
              <a:t>auf , aber es gibt Grenzfälle, die an Sonderpädagogischen </a:t>
            </a:r>
            <a:r>
              <a:rPr lang="de-DE" sz="1600" kern="0" dirty="0"/>
              <a:t>Z</a:t>
            </a:r>
            <a:r>
              <a:rPr lang="de-DE" sz="1600" kern="0" dirty="0" smtClean="0"/>
              <a:t>entren deutlich besser gefördert werden können.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kern="0" dirty="0" smtClean="0"/>
              <a:t>Aber: der </a:t>
            </a:r>
            <a:r>
              <a:rPr lang="de-DE" sz="1600" b="1" kern="0" dirty="0" smtClean="0"/>
              <a:t>Elternwille</a:t>
            </a:r>
            <a:r>
              <a:rPr lang="de-DE" sz="1600" kern="0" dirty="0" smtClean="0"/>
              <a:t> ist ausschlaggebend. </a:t>
            </a:r>
            <a:r>
              <a:rPr lang="de-DE" sz="1600" b="1" kern="0" dirty="0" smtClean="0"/>
              <a:t>Sie</a:t>
            </a:r>
            <a:r>
              <a:rPr lang="de-DE" sz="1600" kern="0" dirty="0" smtClean="0"/>
              <a:t> entscheiden, wo Ihr Kind eingeschult wir. Nur in Ausnahmefällen können wir ein Kind ablehnen.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de-DE" sz="1600" kern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de-DE" sz="2000" b="1" kern="0" dirty="0" smtClean="0">
                <a:solidFill>
                  <a:srgbClr val="800000"/>
                </a:solidFill>
              </a:rPr>
              <a:t>Wie gelingt ein guter Schulstart?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b="1" kern="0" dirty="0" smtClean="0"/>
              <a:t>Enge Zusammenarbeit </a:t>
            </a:r>
            <a:r>
              <a:rPr lang="de-DE" sz="1600" kern="0" dirty="0" smtClean="0"/>
              <a:t>zwischen den Erzieherinnen und den Grundschullehrkräften, zwischen dem Förderpersonal des Kindergartens (MSH; Therapeuten) und den Sonderpädagogen der Schule schon im Vorfeld der Einschulung.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b="1" kern="0" dirty="0" smtClean="0"/>
              <a:t>Diagnostische Abklärung  </a:t>
            </a:r>
            <a:r>
              <a:rPr lang="de-DE" sz="1600" kern="0" dirty="0" smtClean="0"/>
              <a:t>an der </a:t>
            </a:r>
            <a:r>
              <a:rPr lang="de-DE" sz="1600" kern="0" dirty="0" err="1" smtClean="0"/>
              <a:t>Christophorusschule</a:t>
            </a:r>
            <a:r>
              <a:rPr lang="de-DE" sz="1600" kern="0" dirty="0" smtClean="0"/>
              <a:t> als Grundlage  für eine gewissenhafte Beratung der Eltern sowie der </a:t>
            </a:r>
            <a:r>
              <a:rPr lang="de-DE" sz="1600" kern="0" dirty="0" err="1" smtClean="0"/>
              <a:t>Erstklass</a:t>
            </a:r>
            <a:r>
              <a:rPr lang="de-DE" sz="1600" kern="0" dirty="0" smtClean="0"/>
              <a:t> – Lehrkräfte.</a:t>
            </a:r>
          </a:p>
          <a:p>
            <a:pPr marL="609600" indent="-609600" algn="l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de-DE" sz="1600" b="1" kern="0" dirty="0" smtClean="0"/>
              <a:t>Abbau von Ängsten der Eltern</a:t>
            </a:r>
            <a:r>
              <a:rPr lang="de-DE" sz="1600" kern="0" dirty="0" smtClean="0"/>
              <a:t>: Nicht jede Diagnose heißt automatisch „Förderkind“ sondern soll einen geglückten Schulstart vom 1. Tag an garantieren. Dies gilt für alle </a:t>
            </a:r>
            <a:r>
              <a:rPr lang="de-DE" sz="1600" kern="0" dirty="0"/>
              <a:t>K</a:t>
            </a:r>
            <a:r>
              <a:rPr lang="de-DE" sz="1600" kern="0" dirty="0" smtClean="0"/>
              <a:t>inder, auch die besonders guten. Jedes soll in seinen Begabungen und Bedürfnissen gefördert werden.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1143000"/>
            <a:ext cx="7543800" cy="5310188"/>
          </a:xfrm>
          <a:solidFill>
            <a:schemeClr val="accent1"/>
          </a:solidFill>
        </p:spPr>
        <p:txBody>
          <a:bodyPr/>
          <a:lstStyle/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de-DE" sz="2000" b="1" dirty="0" smtClean="0">
                <a:solidFill>
                  <a:srgbClr val="800000"/>
                </a:solidFill>
              </a:rPr>
              <a:t>Schulische Voraussetzungen für ein gutes Gelingen: </a:t>
            </a:r>
          </a:p>
          <a:p>
            <a:pPr marL="609600" indent="-609600" algn="l" eaLnBrk="1" hangingPunct="1">
              <a:lnSpc>
                <a:spcPct val="90000"/>
              </a:lnSpc>
              <a:defRPr/>
            </a:pPr>
            <a:endParaRPr lang="de-DE" sz="2000" b="1" dirty="0" smtClean="0">
              <a:solidFill>
                <a:srgbClr val="800000"/>
              </a:solidFill>
            </a:endParaRPr>
          </a:p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de-DE" sz="2000" b="1" dirty="0" smtClean="0">
                <a:solidFill>
                  <a:srgbClr val="800000"/>
                </a:solidFill>
              </a:rPr>
              <a:t>1. Wir schaffen fließende Übergänge: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DE" sz="1600" b="1" dirty="0" smtClean="0">
                <a:solidFill>
                  <a:schemeClr val="accent2"/>
                </a:solidFill>
              </a:rPr>
              <a:t>In </a:t>
            </a:r>
            <a:r>
              <a:rPr lang="de-DE" sz="1600" b="1" dirty="0" smtClean="0">
                <a:solidFill>
                  <a:srgbClr val="C00000"/>
                </a:solidFill>
              </a:rPr>
              <a:t>enger Zusammenarbeit </a:t>
            </a:r>
            <a:r>
              <a:rPr lang="de-DE" sz="1600" b="1" dirty="0" smtClean="0">
                <a:solidFill>
                  <a:schemeClr val="accent2"/>
                </a:solidFill>
              </a:rPr>
              <a:t>zwischen </a:t>
            </a:r>
            <a:r>
              <a:rPr lang="de-DE" sz="1600" b="1" dirty="0" smtClean="0">
                <a:solidFill>
                  <a:srgbClr val="C00000"/>
                </a:solidFill>
              </a:rPr>
              <a:t>Kindergarten</a:t>
            </a:r>
            <a:r>
              <a:rPr lang="de-DE" sz="1600" b="1" dirty="0" smtClean="0">
                <a:solidFill>
                  <a:schemeClr val="accent2"/>
                </a:solidFill>
              </a:rPr>
              <a:t> und  Lehrkräften der </a:t>
            </a:r>
            <a:r>
              <a:rPr lang="de-DE" sz="1600" b="1" dirty="0" smtClean="0">
                <a:solidFill>
                  <a:srgbClr val="C00000"/>
                </a:solidFill>
              </a:rPr>
              <a:t>Grundschule</a:t>
            </a:r>
            <a:r>
              <a:rPr lang="de-DE" sz="1600" b="1" dirty="0" smtClean="0">
                <a:solidFill>
                  <a:schemeClr val="accent2"/>
                </a:solidFill>
              </a:rPr>
              <a:t> und des </a:t>
            </a:r>
            <a:r>
              <a:rPr lang="de-DE" sz="1600" b="1" dirty="0" smtClean="0">
                <a:solidFill>
                  <a:srgbClr val="C00000"/>
                </a:solidFill>
              </a:rPr>
              <a:t>Sonderpädagogischen Förderzentrums Königsbrunn </a:t>
            </a:r>
            <a:r>
              <a:rPr lang="de-DE" sz="1600" b="1" dirty="0" smtClean="0">
                <a:solidFill>
                  <a:schemeClr val="accent2"/>
                </a:solidFill>
              </a:rPr>
              <a:t>geben wir Entscheidungshilfen zur Einschulung durch individuelle Beratung.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DE" sz="1600" b="1" dirty="0" smtClean="0">
                <a:solidFill>
                  <a:schemeClr val="accent2"/>
                </a:solidFill>
              </a:rPr>
              <a:t>Wir erleichtern den </a:t>
            </a:r>
            <a:r>
              <a:rPr lang="de-DE" sz="1600" b="1" dirty="0" smtClean="0">
                <a:solidFill>
                  <a:srgbClr val="FF0000"/>
                </a:solidFill>
              </a:rPr>
              <a:t>Übertritt in die weiterführenden Schulen </a:t>
            </a:r>
            <a:r>
              <a:rPr lang="de-DE" sz="1600" b="1" dirty="0" smtClean="0">
                <a:solidFill>
                  <a:schemeClr val="accent2"/>
                </a:solidFill>
              </a:rPr>
              <a:t>durch enge Zusammenarbeit mit diesen (Lotse: Fr. </a:t>
            </a:r>
            <a:r>
              <a:rPr lang="de-DE" sz="1600" b="1" dirty="0" err="1" smtClean="0">
                <a:solidFill>
                  <a:schemeClr val="accent2"/>
                </a:solidFill>
              </a:rPr>
              <a:t>Lybrik</a:t>
            </a:r>
            <a:r>
              <a:rPr lang="de-DE" sz="1600" b="1" dirty="0" smtClean="0">
                <a:solidFill>
                  <a:schemeClr val="accent2"/>
                </a:solidFill>
              </a:rPr>
              <a:t>). Lehrkräfte besuchen sich gegenseitig im Unterricht, wir  informieren die Eltern gründlich und beraten intensiv bei der Wahl der weiterführenden Schulart.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de-DE" sz="1600" b="1" dirty="0" smtClean="0">
                <a:solidFill>
                  <a:schemeClr val="accent2"/>
                </a:solidFill>
              </a:rPr>
              <a:t>Um den </a:t>
            </a:r>
            <a:r>
              <a:rPr lang="de-DE" sz="1600" b="1" dirty="0" smtClean="0">
                <a:solidFill>
                  <a:srgbClr val="FF0000"/>
                </a:solidFill>
              </a:rPr>
              <a:t>Übergang in die einzelnen Jahrgangsstufen </a:t>
            </a:r>
            <a:r>
              <a:rPr lang="de-DE" sz="1600" b="1" dirty="0" smtClean="0">
                <a:solidFill>
                  <a:schemeClr val="accent2"/>
                </a:solidFill>
              </a:rPr>
              <a:t>zu begleiten arbeiten wir  im Team und informieren uns genau über den Lern- und Leistungsstand sowie den Entwicklungstand der Kinder .</a:t>
            </a:r>
            <a:r>
              <a:rPr lang="de-DE" sz="1600" b="1" dirty="0" smtClean="0">
                <a:solidFill>
                  <a:schemeClr val="accent2"/>
                </a:solidFill>
                <a:cs typeface="Times New Roman" pitchFamily="18" charset="0"/>
              </a:rPr>
              <a:t>      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2000" b="1" dirty="0" smtClean="0">
                <a:solidFill>
                  <a:srgbClr val="800000"/>
                </a:solidFill>
                <a:cs typeface="Times New Roman" pitchFamily="18" charset="0"/>
              </a:rPr>
              <a:t>2. Wir arbeiten in einem Netzwerk mit Fachleuten zusammen:  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1600" b="1" dirty="0" smtClean="0">
                <a:solidFill>
                  <a:srgbClr val="800000"/>
                </a:solidFill>
                <a:cs typeface="Times New Roman" pitchFamily="18" charset="0"/>
              </a:rPr>
              <a:t>           </a:t>
            </a:r>
            <a:r>
              <a:rPr lang="de-DE" sz="1600" b="1" dirty="0" smtClean="0">
                <a:solidFill>
                  <a:srgbClr val="000099"/>
                </a:solidFill>
                <a:cs typeface="Times New Roman" pitchFamily="18" charset="0"/>
              </a:rPr>
              <a:t>Sonderpädagogen, Förderlehrerin, Schulpsychologin, Beratungs- 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16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de-DE" sz="1600" b="1" dirty="0" smtClean="0">
                <a:solidFill>
                  <a:srgbClr val="000099"/>
                </a:solidFill>
                <a:cs typeface="Times New Roman" pitchFamily="18" charset="0"/>
              </a:rPr>
              <a:t>          </a:t>
            </a:r>
            <a:r>
              <a:rPr lang="de-DE" sz="1600" b="1" dirty="0" err="1" smtClean="0">
                <a:solidFill>
                  <a:srgbClr val="000099"/>
                </a:solidFill>
                <a:cs typeface="Times New Roman" pitchFamily="18" charset="0"/>
              </a:rPr>
              <a:t>lehrkraft</a:t>
            </a:r>
            <a:r>
              <a:rPr lang="de-DE" sz="1600" b="1" dirty="0" smtClean="0">
                <a:solidFill>
                  <a:srgbClr val="000099"/>
                </a:solidFill>
                <a:cs typeface="Times New Roman" pitchFamily="18" charset="0"/>
              </a:rPr>
              <a:t> und Schulsozialarbeit an der Schule→ gute, vielseitige 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16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de-DE" sz="1600" b="1" dirty="0" smtClean="0">
                <a:solidFill>
                  <a:srgbClr val="000099"/>
                </a:solidFill>
                <a:cs typeface="Times New Roman" pitchFamily="18" charset="0"/>
              </a:rPr>
              <a:t>          Beratung und Verknüpfung zu übergeordneten Stellen leicht möglich.</a:t>
            </a:r>
            <a:endParaRPr lang="de-DE" sz="1600" b="1" dirty="0" smtClean="0">
              <a:solidFill>
                <a:srgbClr val="000099"/>
              </a:solidFill>
            </a:endParaRPr>
          </a:p>
        </p:txBody>
      </p:sp>
      <p:pic>
        <p:nvPicPr>
          <p:cNvPr id="7171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7172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981075"/>
            <a:ext cx="7467600" cy="5543550"/>
          </a:xfrm>
          <a:solidFill>
            <a:schemeClr val="accent1"/>
          </a:solidFill>
        </p:spPr>
        <p:txBody>
          <a:bodyPr/>
          <a:lstStyle/>
          <a:p>
            <a:pPr marL="609600" indent="-609600" algn="l" eaLnBrk="1" hangingPunct="1"/>
            <a:r>
              <a:rPr lang="de-DE" altLang="de-DE" sz="2000" b="1" smtClean="0">
                <a:solidFill>
                  <a:srgbClr val="800000"/>
                </a:solidFill>
              </a:rPr>
              <a:t>3. Wir setzen neue pädagogische Konzepte um:</a:t>
            </a:r>
          </a:p>
          <a:p>
            <a:pPr marL="609600" indent="-609600" algn="l" eaLnBrk="1" hangingPunct="1"/>
            <a:endParaRPr lang="de-DE" altLang="de-DE" sz="2000" b="1" smtClean="0">
              <a:solidFill>
                <a:srgbClr val="800000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Offene Lernformen die dem individuellen Leistungsstand der Kinder gerecht werden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modulare Leseförderung im STIKK_4 Leseprojekt zur Förderung der Lesekompetenz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Modellprojekt „Demokratie an der Schule“ in Zusammenarbeit mit dem Amt für Jugend und Familie und der Universität Augsburg: Einheitliches Erziehungskonzept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Umgang mit den neuen Medien und Lernprogrammen im neuen PC- Raum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Förderung von Recherchetechniken (Nachschlagen, Internetnutzung)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Externe Partner kommen als Experten und zur Förderung in die Schule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Öffnung der Schule und Beteiligung am kommunalen Leben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Unterrichtsgänge und Lernen vor Ort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r>
              <a:rPr lang="de-DE" altLang="de-DE" sz="1600" b="1" smtClean="0">
                <a:solidFill>
                  <a:schemeClr val="accent2"/>
                </a:solidFill>
              </a:rPr>
              <a:t>Schüler- Helfersysteme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rgbClr val="800000"/>
                </a:solidFill>
                <a:cs typeface="Times New Roman" panose="02020603050405020304" pitchFamily="18" charset="0"/>
              </a:rPr>
              <a:t>         </a:t>
            </a:r>
            <a:r>
              <a:rPr lang="de-DE" altLang="de-DE" sz="1600" b="1" smtClean="0">
                <a:solidFill>
                  <a:srgbClr val="FF9900"/>
                </a:solidFill>
              </a:rPr>
              <a:t> </a:t>
            </a:r>
          </a:p>
          <a:p>
            <a:pPr marL="609600" indent="-609600" eaLnBrk="1" hangingPunct="1"/>
            <a:endParaRPr lang="de-DE" altLang="de-DE" b="1" smtClean="0">
              <a:solidFill>
                <a:schemeClr val="accent2"/>
              </a:solidFill>
            </a:endParaRPr>
          </a:p>
        </p:txBody>
      </p:sp>
      <p:pic>
        <p:nvPicPr>
          <p:cNvPr id="8195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8196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981075"/>
            <a:ext cx="7467600" cy="5543550"/>
          </a:xfrm>
          <a:solidFill>
            <a:schemeClr val="accent1"/>
          </a:solidFill>
        </p:spPr>
        <p:txBody>
          <a:bodyPr/>
          <a:lstStyle/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rgbClr val="800000"/>
                </a:solidFill>
                <a:cs typeface="Times New Roman" panose="02020603050405020304" pitchFamily="18" charset="0"/>
              </a:rPr>
              <a:t>        </a:t>
            </a:r>
            <a:r>
              <a:rPr lang="de-DE" altLang="de-DE" sz="1600" b="1" smtClean="0">
                <a:solidFill>
                  <a:srgbClr val="FF9900"/>
                </a:solidFill>
              </a:rPr>
              <a:t> </a:t>
            </a:r>
          </a:p>
          <a:p>
            <a:pPr marL="609600" indent="-609600" eaLnBrk="1" hangingPunct="1"/>
            <a:endParaRPr lang="de-DE" altLang="de-DE" b="1" smtClean="0">
              <a:solidFill>
                <a:schemeClr val="accent2"/>
              </a:solidFill>
            </a:endParaRPr>
          </a:p>
        </p:txBody>
      </p:sp>
      <p:pic>
        <p:nvPicPr>
          <p:cNvPr id="9219" name="Picture 5" descr="2009-04-24 18-08-04 - DSCN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535488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2009-04-24 18-09-03 - DSCN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35325"/>
            <a:ext cx="4392612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1223963" cy="585787"/>
          </a:xfrm>
        </p:spPr>
      </p:pic>
      <p:pic>
        <p:nvPicPr>
          <p:cNvPr id="9222" name="Picture 4" descr="logo ms_2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04813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2009-04-24 18-11-47 - DSCN0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813"/>
            <a:ext cx="4392612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970338" y="8207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>
                <a:solidFill>
                  <a:srgbClr val="800000"/>
                </a:solidFill>
              </a:rPr>
              <a:t> </a:t>
            </a:r>
          </a:p>
        </p:txBody>
      </p:sp>
      <p:pic>
        <p:nvPicPr>
          <p:cNvPr id="9225" name="Picture 9" descr="2009-04-24 18-11-23 - DSCN00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4535488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3851275" y="2924175"/>
            <a:ext cx="17287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b="1">
                <a:solidFill>
                  <a:srgbClr val="000099"/>
                </a:solidFill>
              </a:rPr>
              <a:t>Lernen mit allen Sinnen</a:t>
            </a:r>
          </a:p>
        </p:txBody>
      </p:sp>
      <p:sp>
        <p:nvSpPr>
          <p:cNvPr id="9227" name="Rectangle 12"/>
          <p:cNvSpPr>
            <a:spLocks noChangeArrowheads="1"/>
          </p:cNvSpPr>
          <p:nvPr/>
        </p:nvSpPr>
        <p:spPr bwMode="auto">
          <a:xfrm>
            <a:off x="3683000" y="449263"/>
            <a:ext cx="224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>
                <a:solidFill>
                  <a:schemeClr val="accent2"/>
                </a:solidFill>
              </a:rPr>
              <a:t>Offene Lernformen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8200" y="981075"/>
            <a:ext cx="7467600" cy="5543550"/>
          </a:xfrm>
          <a:solidFill>
            <a:schemeClr val="accent1"/>
          </a:solidFill>
        </p:spPr>
        <p:txBody>
          <a:bodyPr/>
          <a:lstStyle/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Lernen im Tutorensystem: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Schüler helfen sich gegenseitig</a:t>
            </a: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chemeClr val="accent2"/>
                </a:solidFill>
              </a:rPr>
              <a:t>und lernen voneinander</a:t>
            </a:r>
          </a:p>
          <a:p>
            <a:pPr marL="609600" indent="-609600" algn="l" eaLnBrk="1" hangingPunct="1">
              <a:buFont typeface="Wingdings" panose="05000000000000000000" pitchFamily="2" charset="2"/>
              <a:buChar char="Ø"/>
            </a:pPr>
            <a:endParaRPr lang="de-DE" altLang="de-DE" sz="1600" b="1" smtClean="0">
              <a:solidFill>
                <a:schemeClr val="accent2"/>
              </a:solidFill>
            </a:endParaRPr>
          </a:p>
          <a:p>
            <a:pPr marL="609600" indent="-609600" algn="l" eaLnBrk="1" hangingPunct="1">
              <a:buFont typeface="Wingdings" panose="05000000000000000000" pitchFamily="2" charset="2"/>
              <a:buNone/>
            </a:pPr>
            <a:r>
              <a:rPr lang="de-DE" altLang="de-DE" sz="1600" b="1" smtClean="0">
                <a:solidFill>
                  <a:srgbClr val="800000"/>
                </a:solidFill>
                <a:cs typeface="Times New Roman" panose="02020603050405020304" pitchFamily="18" charset="0"/>
              </a:rPr>
              <a:t>         </a:t>
            </a:r>
            <a:r>
              <a:rPr lang="de-DE" altLang="de-DE" sz="1600" b="1" smtClean="0">
                <a:solidFill>
                  <a:srgbClr val="FF9900"/>
                </a:solidFill>
              </a:rPr>
              <a:t> </a:t>
            </a:r>
          </a:p>
          <a:p>
            <a:pPr marL="609600" indent="-609600" eaLnBrk="1" hangingPunct="1"/>
            <a:endParaRPr lang="de-DE" altLang="de-DE" b="1" smtClean="0">
              <a:solidFill>
                <a:schemeClr val="accent2"/>
              </a:solidFill>
            </a:endParaRPr>
          </a:p>
        </p:txBody>
      </p:sp>
      <p:pic>
        <p:nvPicPr>
          <p:cNvPr id="10243" name="Picture 3" descr="logo gs_201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404813"/>
            <a:ext cx="1223963" cy="585787"/>
          </a:xfrm>
        </p:spPr>
      </p:pic>
      <p:pic>
        <p:nvPicPr>
          <p:cNvPr id="10244" name="Picture 4" descr="logo ms_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0302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2009-04-24 18-07-48 - DSCN0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25538"/>
            <a:ext cx="388778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Bildschirmpräsentation (4:3)</PresentationFormat>
  <Paragraphs>285</Paragraphs>
  <Slides>25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Comic Sans MS</vt:lpstr>
      <vt:lpstr>Standarddesign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FSC</dc:creator>
  <cp:lastModifiedBy>kleptra</cp:lastModifiedBy>
  <cp:revision>56</cp:revision>
  <cp:lastPrinted>2013-03-04T13:25:38Z</cp:lastPrinted>
  <dcterms:created xsi:type="dcterms:W3CDTF">2010-09-07T10:21:59Z</dcterms:created>
  <dcterms:modified xsi:type="dcterms:W3CDTF">2016-06-16T13:01:40Z</dcterms:modified>
</cp:coreProperties>
</file>