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av" ContentType="audio/x-wav"/>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diagrams/layout1.xml" ContentType="application/vnd.openxmlformats-officedocument.drawingml.diagramLayout+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64" r:id="rId2"/>
    <p:sldId id="269" r:id="rId3"/>
    <p:sldId id="257" r:id="rId4"/>
    <p:sldId id="258" r:id="rId5"/>
    <p:sldId id="270" r:id="rId6"/>
    <p:sldId id="266" r:id="rId7"/>
    <p:sldId id="265" r:id="rId8"/>
    <p:sldId id="268" r:id="rId9"/>
    <p:sldId id="262" r:id="rId10"/>
    <p:sldId id="259" r:id="rId11"/>
    <p:sldId id="261" r:id="rId12"/>
    <p:sldId id="260" r:id="rId13"/>
    <p:sldId id="263" r:id="rId14"/>
    <p:sldId id="271" r:id="rId15"/>
    <p:sldId id="272"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B1440-2D27-3E47-ABCE-D6D3E7A8C39B}" v="378" dt="2022-03-12T13:51:48.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40" autoAdjust="0"/>
    <p:restoredTop sz="94660"/>
  </p:normalViewPr>
  <p:slideViewPr>
    <p:cSldViewPr snapToGrid="0">
      <p:cViewPr varScale="1">
        <p:scale>
          <a:sx n="111" d="100"/>
          <a:sy n="111" d="100"/>
        </p:scale>
        <p:origin x="232"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6EF9F-DC7F-4BC5-8CEE-3B2417FCDC6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62F4220-F17C-4628-8975-322579E1543B}">
      <dgm:prSet custT="1"/>
      <dgm:spPr/>
      <dgm:t>
        <a:bodyPr/>
        <a:lstStyle/>
        <a:p>
          <a:r>
            <a:rPr lang="en-US" sz="2400" dirty="0" err="1"/>
            <a:t>Versuche</a:t>
          </a:r>
          <a:r>
            <a:rPr lang="en-US" sz="2400" dirty="0"/>
            <a:t> in der </a:t>
          </a:r>
          <a:r>
            <a:rPr lang="en-US" sz="2400" dirty="0" err="1"/>
            <a:t>kommenden</a:t>
          </a:r>
          <a:r>
            <a:rPr lang="en-US" sz="2400" dirty="0"/>
            <a:t> </a:t>
          </a:r>
          <a:r>
            <a:rPr lang="en-US" sz="2400" dirty="0" err="1"/>
            <a:t>Woche</a:t>
          </a:r>
          <a:r>
            <a:rPr lang="en-US" sz="2400" dirty="0"/>
            <a:t> (fast) </a:t>
          </a:r>
          <a:r>
            <a:rPr lang="en-US" sz="2400" dirty="0" err="1"/>
            <a:t>nur</a:t>
          </a:r>
          <a:r>
            <a:rPr lang="en-US" sz="2400" dirty="0"/>
            <a:t> </a:t>
          </a:r>
          <a:r>
            <a:rPr lang="en-US" sz="2400" dirty="0" err="1"/>
            <a:t>saisonale</a:t>
          </a:r>
          <a:r>
            <a:rPr lang="en-US" sz="2400" dirty="0"/>
            <a:t> und </a:t>
          </a:r>
          <a:r>
            <a:rPr lang="en-US" sz="2400" dirty="0" err="1"/>
            <a:t>regionale</a:t>
          </a:r>
          <a:r>
            <a:rPr lang="en-US" sz="2400" dirty="0"/>
            <a:t> </a:t>
          </a:r>
          <a:r>
            <a:rPr lang="en-US" sz="2400" dirty="0" err="1"/>
            <a:t>Produkte</a:t>
          </a:r>
          <a:r>
            <a:rPr lang="en-US" sz="2400" dirty="0"/>
            <a:t> </a:t>
          </a:r>
          <a:r>
            <a:rPr lang="en-US" sz="2400" dirty="0" err="1"/>
            <a:t>zu</a:t>
          </a:r>
          <a:r>
            <a:rPr lang="en-US" sz="2400" dirty="0"/>
            <a:t> </a:t>
          </a:r>
          <a:r>
            <a:rPr lang="en-US" sz="2400" dirty="0" err="1"/>
            <a:t>kaufen</a:t>
          </a:r>
          <a:r>
            <a:rPr lang="en-US" sz="2400" dirty="0"/>
            <a:t>/</a:t>
          </a:r>
          <a:r>
            <a:rPr lang="en-US" sz="2400" dirty="0" err="1"/>
            <a:t>essen</a:t>
          </a:r>
          <a:r>
            <a:rPr lang="en-US" sz="2400" dirty="0"/>
            <a:t>. </a:t>
          </a:r>
        </a:p>
      </dgm:t>
    </dgm:pt>
    <dgm:pt modelId="{68B69F87-4BF7-4C20-9CC6-17CF5431BC81}" type="parTrans" cxnId="{AA0A0F2B-0429-4DA0-A206-1A8514DAAF57}">
      <dgm:prSet/>
      <dgm:spPr/>
      <dgm:t>
        <a:bodyPr/>
        <a:lstStyle/>
        <a:p>
          <a:endParaRPr lang="en-US"/>
        </a:p>
      </dgm:t>
    </dgm:pt>
    <dgm:pt modelId="{BDB2A4F2-8336-4546-83D0-35E2D9CB75CB}" type="sibTrans" cxnId="{AA0A0F2B-0429-4DA0-A206-1A8514DAAF57}">
      <dgm:prSet/>
      <dgm:spPr/>
      <dgm:t>
        <a:bodyPr/>
        <a:lstStyle/>
        <a:p>
          <a:endParaRPr lang="en-US"/>
        </a:p>
      </dgm:t>
    </dgm:pt>
    <dgm:pt modelId="{4509F060-C6BE-43B2-8188-3DBD63ABA5E6}">
      <dgm:prSet custT="1"/>
      <dgm:spPr/>
      <dgm:t>
        <a:bodyPr/>
        <a:lstStyle/>
        <a:p>
          <a:r>
            <a:rPr lang="en-US" sz="2400" dirty="0" err="1"/>
            <a:t>Suche</a:t>
          </a:r>
          <a:r>
            <a:rPr lang="en-US" sz="2400" dirty="0"/>
            <a:t> </a:t>
          </a:r>
          <a:r>
            <a:rPr lang="en-US" sz="2400" dirty="0" err="1"/>
            <a:t>leckere</a:t>
          </a:r>
          <a:r>
            <a:rPr lang="en-US" sz="2400" dirty="0"/>
            <a:t> </a:t>
          </a:r>
          <a:r>
            <a:rPr lang="en-US" sz="2400" dirty="0" err="1"/>
            <a:t>Gerichte</a:t>
          </a:r>
          <a:r>
            <a:rPr lang="en-US" sz="2400" dirty="0"/>
            <a:t> und </a:t>
          </a:r>
          <a:r>
            <a:rPr lang="en-US" sz="2400" dirty="0" err="1"/>
            <a:t>koche</a:t>
          </a:r>
          <a:r>
            <a:rPr lang="en-US" sz="2400" dirty="0"/>
            <a:t> </a:t>
          </a:r>
          <a:r>
            <a:rPr lang="en-US" sz="2400" dirty="0" err="1"/>
            <a:t>sie</a:t>
          </a:r>
          <a:r>
            <a:rPr lang="en-US" sz="2400" dirty="0"/>
            <a:t> </a:t>
          </a:r>
          <a:r>
            <a:rPr lang="en-US" sz="2400" dirty="0" err="1"/>
            <a:t>nach</a:t>
          </a:r>
          <a:r>
            <a:rPr lang="en-US" sz="2400" dirty="0"/>
            <a:t>. </a:t>
          </a:r>
          <a:r>
            <a:rPr lang="en-US" sz="2400" dirty="0" err="1"/>
            <a:t>Bringe</a:t>
          </a:r>
          <a:r>
            <a:rPr lang="en-US" sz="2400" dirty="0"/>
            <a:t> </a:t>
          </a:r>
          <a:r>
            <a:rPr lang="en-US" sz="2400" dirty="0" err="1"/>
            <a:t>deine</a:t>
          </a:r>
          <a:r>
            <a:rPr lang="en-US" sz="2400" dirty="0"/>
            <a:t> </a:t>
          </a:r>
          <a:r>
            <a:rPr lang="en-US" sz="2400" dirty="0" err="1"/>
            <a:t>Rezepte</a:t>
          </a:r>
          <a:r>
            <a:rPr lang="en-US" sz="2400" dirty="0"/>
            <a:t> </a:t>
          </a:r>
          <a:r>
            <a:rPr lang="en-US" sz="2400" dirty="0" err="1"/>
            <a:t>mit</a:t>
          </a:r>
          <a:r>
            <a:rPr lang="en-US" sz="2400" dirty="0"/>
            <a:t> in die Schule, </a:t>
          </a:r>
          <a:r>
            <a:rPr lang="en-US" sz="2400" dirty="0" err="1"/>
            <a:t>dann</a:t>
          </a:r>
          <a:r>
            <a:rPr lang="en-US" sz="2400" dirty="0"/>
            <a:t> </a:t>
          </a:r>
          <a:r>
            <a:rPr lang="en-US" sz="2400" dirty="0" err="1"/>
            <a:t>können</a:t>
          </a:r>
          <a:r>
            <a:rPr lang="en-US" sz="2400" dirty="0"/>
            <a:t> </a:t>
          </a:r>
          <a:r>
            <a:rPr lang="en-US" sz="2400" dirty="0" err="1"/>
            <a:t>wir</a:t>
          </a:r>
          <a:r>
            <a:rPr lang="en-US" sz="2400" dirty="0"/>
            <a:t> </a:t>
          </a:r>
          <a:r>
            <a:rPr lang="en-US" sz="2400" dirty="0" err="1"/>
            <a:t>zusammen</a:t>
          </a:r>
          <a:r>
            <a:rPr lang="en-US" sz="2400" dirty="0"/>
            <a:t> </a:t>
          </a:r>
          <a:r>
            <a:rPr lang="en-US" sz="2400" dirty="0" err="1"/>
            <a:t>ein</a:t>
          </a:r>
          <a:r>
            <a:rPr lang="en-US" sz="2400" dirty="0"/>
            <a:t> “</a:t>
          </a:r>
          <a:r>
            <a:rPr lang="en-US" sz="2400" dirty="0" err="1"/>
            <a:t>Saisonal</a:t>
          </a:r>
          <a:r>
            <a:rPr lang="en-US" sz="2400" dirty="0"/>
            <a:t>-/Regional-</a:t>
          </a:r>
          <a:r>
            <a:rPr lang="en-US" sz="2400" dirty="0" err="1"/>
            <a:t>Kochbuch</a:t>
          </a:r>
          <a:r>
            <a:rPr lang="en-US" sz="2400" dirty="0"/>
            <a:t>” </a:t>
          </a:r>
          <a:r>
            <a:rPr lang="en-US" sz="2400" dirty="0" err="1"/>
            <a:t>für</a:t>
          </a:r>
          <a:r>
            <a:rPr lang="en-US" sz="2400" dirty="0"/>
            <a:t> den </a:t>
          </a:r>
          <a:r>
            <a:rPr lang="en-US" sz="2400" dirty="0" err="1"/>
            <a:t>März</a:t>
          </a:r>
          <a:r>
            <a:rPr lang="en-US" sz="2400" dirty="0"/>
            <a:t> </a:t>
          </a:r>
          <a:r>
            <a:rPr lang="en-US" sz="2400" dirty="0" err="1"/>
            <a:t>erstellen</a:t>
          </a:r>
          <a:r>
            <a:rPr lang="en-US" sz="2400" dirty="0"/>
            <a:t>.</a:t>
          </a:r>
        </a:p>
      </dgm:t>
    </dgm:pt>
    <dgm:pt modelId="{CF221688-7891-4486-8E59-E48D83F8EBC3}" type="parTrans" cxnId="{0076B841-182A-4435-9D83-C1D7A1A5FE7C}">
      <dgm:prSet/>
      <dgm:spPr/>
      <dgm:t>
        <a:bodyPr/>
        <a:lstStyle/>
        <a:p>
          <a:endParaRPr lang="en-US"/>
        </a:p>
      </dgm:t>
    </dgm:pt>
    <dgm:pt modelId="{3E7DE8B7-EBA9-43D2-8B32-979856C6CBFE}" type="sibTrans" cxnId="{0076B841-182A-4435-9D83-C1D7A1A5FE7C}">
      <dgm:prSet/>
      <dgm:spPr/>
      <dgm:t>
        <a:bodyPr/>
        <a:lstStyle/>
        <a:p>
          <a:endParaRPr lang="en-US"/>
        </a:p>
      </dgm:t>
    </dgm:pt>
    <dgm:pt modelId="{565D96FA-78F2-4463-9373-222635F667D9}">
      <dgm:prSet custT="1"/>
      <dgm:spPr/>
      <dgm:t>
        <a:bodyPr/>
        <a:lstStyle/>
        <a:p>
          <a:r>
            <a:rPr lang="en-US" sz="2400" dirty="0" err="1"/>
            <a:t>Schreibe</a:t>
          </a:r>
          <a:r>
            <a:rPr lang="en-US" sz="2400" dirty="0"/>
            <a:t> auf, </a:t>
          </a:r>
          <a:r>
            <a:rPr lang="en-US" sz="2400" dirty="0" err="1"/>
            <a:t>aus</a:t>
          </a:r>
          <a:r>
            <a:rPr lang="en-US" sz="2400" dirty="0"/>
            <a:t> </a:t>
          </a:r>
          <a:r>
            <a:rPr lang="en-US" sz="2400" dirty="0" err="1"/>
            <a:t>welcher</a:t>
          </a:r>
          <a:r>
            <a:rPr lang="en-US" sz="2400" dirty="0"/>
            <a:t> Region </a:t>
          </a:r>
          <a:r>
            <a:rPr lang="en-US" sz="2400" dirty="0" err="1"/>
            <a:t>deine</a:t>
          </a:r>
          <a:r>
            <a:rPr lang="en-US" sz="2400" dirty="0"/>
            <a:t> </a:t>
          </a:r>
          <a:r>
            <a:rPr lang="en-US" sz="2400" dirty="0" err="1"/>
            <a:t>gekauften</a:t>
          </a:r>
          <a:r>
            <a:rPr lang="en-US" sz="2400" dirty="0"/>
            <a:t> </a:t>
          </a:r>
          <a:r>
            <a:rPr lang="en-US" sz="2400" dirty="0" err="1"/>
            <a:t>Produkte</a:t>
          </a:r>
          <a:r>
            <a:rPr lang="en-US" sz="2400" dirty="0"/>
            <a:t> </a:t>
          </a:r>
          <a:r>
            <a:rPr lang="en-US" sz="2400" dirty="0" err="1"/>
            <a:t>kommen</a:t>
          </a:r>
          <a:r>
            <a:rPr lang="en-US" sz="2400" dirty="0"/>
            <a:t>!</a:t>
          </a:r>
        </a:p>
      </dgm:t>
    </dgm:pt>
    <dgm:pt modelId="{AD544E14-85C8-4D27-88E8-5224E3D4DF91}" type="parTrans" cxnId="{815683D9-2278-438C-962C-A930B1477468}">
      <dgm:prSet/>
      <dgm:spPr/>
      <dgm:t>
        <a:bodyPr/>
        <a:lstStyle/>
        <a:p>
          <a:endParaRPr lang="en-US"/>
        </a:p>
      </dgm:t>
    </dgm:pt>
    <dgm:pt modelId="{49C6E0A7-ABD1-414B-AC3D-19BB1F76FE50}" type="sibTrans" cxnId="{815683D9-2278-438C-962C-A930B1477468}">
      <dgm:prSet/>
      <dgm:spPr/>
      <dgm:t>
        <a:bodyPr/>
        <a:lstStyle/>
        <a:p>
          <a:endParaRPr lang="en-US"/>
        </a:p>
      </dgm:t>
    </dgm:pt>
    <dgm:pt modelId="{6914A68C-DABB-4730-9132-853C9AB02B44}">
      <dgm:prSet custT="1"/>
      <dgm:spPr/>
      <dgm:t>
        <a:bodyPr/>
        <a:lstStyle/>
        <a:p>
          <a:r>
            <a:rPr lang="en-US" sz="2400" dirty="0" err="1"/>
            <a:t>Schau</a:t>
          </a:r>
          <a:r>
            <a:rPr lang="en-US" sz="2400" dirty="0"/>
            <a:t> </a:t>
          </a:r>
          <a:r>
            <a:rPr lang="en-US" sz="2400" dirty="0" err="1"/>
            <a:t>beim</a:t>
          </a:r>
          <a:r>
            <a:rPr lang="en-US" sz="2400" dirty="0"/>
            <a:t> </a:t>
          </a:r>
          <a:r>
            <a:rPr lang="en-US" sz="2400" dirty="0" err="1"/>
            <a:t>Einkaufen</a:t>
          </a:r>
          <a:r>
            <a:rPr lang="en-US" sz="2400" dirty="0"/>
            <a:t>, </a:t>
          </a:r>
          <a:r>
            <a:rPr lang="en-US" sz="2400" dirty="0" err="1"/>
            <a:t>woher</a:t>
          </a:r>
          <a:r>
            <a:rPr lang="en-US" sz="2400" dirty="0"/>
            <a:t> </a:t>
          </a:r>
          <a:r>
            <a:rPr lang="en-US" sz="2400" dirty="0" err="1"/>
            <a:t>anderes</a:t>
          </a:r>
          <a:r>
            <a:rPr lang="en-US" sz="2400" dirty="0"/>
            <a:t> </a:t>
          </a:r>
          <a:r>
            <a:rPr lang="en-US" sz="2400" dirty="0" err="1"/>
            <a:t>Obst</a:t>
          </a:r>
          <a:r>
            <a:rPr lang="en-US" sz="2400" dirty="0"/>
            <a:t> und </a:t>
          </a:r>
          <a:r>
            <a:rPr lang="en-US" sz="2400" dirty="0" err="1"/>
            <a:t>Gemüse</a:t>
          </a:r>
          <a:r>
            <a:rPr lang="en-US" sz="2400" dirty="0"/>
            <a:t> </a:t>
          </a:r>
          <a:r>
            <a:rPr lang="en-US" sz="2400" dirty="0" err="1"/>
            <a:t>kommt</a:t>
          </a:r>
          <a:r>
            <a:rPr lang="en-US" sz="2400" dirty="0"/>
            <a:t>! (</a:t>
          </a:r>
          <a:r>
            <a:rPr lang="en-US" sz="2400" dirty="0" err="1"/>
            <a:t>Herkunftsland</a:t>
          </a:r>
          <a:r>
            <a:rPr lang="en-US" sz="2400" dirty="0"/>
            <a:t>?)  </a:t>
          </a:r>
        </a:p>
      </dgm:t>
    </dgm:pt>
    <dgm:pt modelId="{32382452-E9BC-4CEB-8F26-6AF21770137F}" type="parTrans" cxnId="{7F8BD6B4-A250-4C77-A1EF-AB3D5BD1AA6E}">
      <dgm:prSet/>
      <dgm:spPr/>
      <dgm:t>
        <a:bodyPr/>
        <a:lstStyle/>
        <a:p>
          <a:endParaRPr lang="en-US"/>
        </a:p>
      </dgm:t>
    </dgm:pt>
    <dgm:pt modelId="{31258059-5A7D-4A38-8D37-87168FC06EEF}" type="sibTrans" cxnId="{7F8BD6B4-A250-4C77-A1EF-AB3D5BD1AA6E}">
      <dgm:prSet/>
      <dgm:spPr/>
      <dgm:t>
        <a:bodyPr/>
        <a:lstStyle/>
        <a:p>
          <a:endParaRPr lang="en-US"/>
        </a:p>
      </dgm:t>
    </dgm:pt>
    <dgm:pt modelId="{E9E7A4C6-A9AB-AE44-B150-926EC140F8B6}" type="pres">
      <dgm:prSet presAssocID="{1B06EF9F-DC7F-4BC5-8CEE-3B2417FCDC6B}" presName="linear" presStyleCnt="0">
        <dgm:presLayoutVars>
          <dgm:animLvl val="lvl"/>
          <dgm:resizeHandles val="exact"/>
        </dgm:presLayoutVars>
      </dgm:prSet>
      <dgm:spPr/>
    </dgm:pt>
    <dgm:pt modelId="{4B60EB28-7F3E-604A-A5B1-6E01834B9E96}" type="pres">
      <dgm:prSet presAssocID="{A62F4220-F17C-4628-8975-322579E1543B}" presName="parentText" presStyleLbl="node1" presStyleIdx="0" presStyleCnt="4">
        <dgm:presLayoutVars>
          <dgm:chMax val="0"/>
          <dgm:bulletEnabled val="1"/>
        </dgm:presLayoutVars>
      </dgm:prSet>
      <dgm:spPr/>
    </dgm:pt>
    <dgm:pt modelId="{5A238878-0636-0A42-92FF-34BA8AEB2193}" type="pres">
      <dgm:prSet presAssocID="{BDB2A4F2-8336-4546-83D0-35E2D9CB75CB}" presName="spacer" presStyleCnt="0"/>
      <dgm:spPr/>
    </dgm:pt>
    <dgm:pt modelId="{AAD88DF5-F892-E64A-90D5-E7101864A692}" type="pres">
      <dgm:prSet presAssocID="{4509F060-C6BE-43B2-8188-3DBD63ABA5E6}" presName="parentText" presStyleLbl="node1" presStyleIdx="1" presStyleCnt="4">
        <dgm:presLayoutVars>
          <dgm:chMax val="0"/>
          <dgm:bulletEnabled val="1"/>
        </dgm:presLayoutVars>
      </dgm:prSet>
      <dgm:spPr/>
    </dgm:pt>
    <dgm:pt modelId="{D36A3C59-3509-B644-B9B7-53EE270A8905}" type="pres">
      <dgm:prSet presAssocID="{3E7DE8B7-EBA9-43D2-8B32-979856C6CBFE}" presName="spacer" presStyleCnt="0"/>
      <dgm:spPr/>
    </dgm:pt>
    <dgm:pt modelId="{0A2FC1DF-2D93-654D-BFD1-D0EDEF797C80}" type="pres">
      <dgm:prSet presAssocID="{565D96FA-78F2-4463-9373-222635F667D9}" presName="parentText" presStyleLbl="node1" presStyleIdx="2" presStyleCnt="4" custLinFactNeighborX="-2623">
        <dgm:presLayoutVars>
          <dgm:chMax val="0"/>
          <dgm:bulletEnabled val="1"/>
        </dgm:presLayoutVars>
      </dgm:prSet>
      <dgm:spPr/>
    </dgm:pt>
    <dgm:pt modelId="{7C6B6E9E-242E-6142-94DB-1474E6665C69}" type="pres">
      <dgm:prSet presAssocID="{49C6E0A7-ABD1-414B-AC3D-19BB1F76FE50}" presName="spacer" presStyleCnt="0"/>
      <dgm:spPr/>
    </dgm:pt>
    <dgm:pt modelId="{EC88A62A-9828-6A4B-AF71-B23D85D8EA4C}" type="pres">
      <dgm:prSet presAssocID="{6914A68C-DABB-4730-9132-853C9AB02B44}" presName="parentText" presStyleLbl="node1" presStyleIdx="3" presStyleCnt="4">
        <dgm:presLayoutVars>
          <dgm:chMax val="0"/>
          <dgm:bulletEnabled val="1"/>
        </dgm:presLayoutVars>
      </dgm:prSet>
      <dgm:spPr/>
    </dgm:pt>
  </dgm:ptLst>
  <dgm:cxnLst>
    <dgm:cxn modelId="{43D6B80A-38AE-CA41-9FDB-9B7FC564409F}" type="presOf" srcId="{4509F060-C6BE-43B2-8188-3DBD63ABA5E6}" destId="{AAD88DF5-F892-E64A-90D5-E7101864A692}" srcOrd="0" destOrd="0" presId="urn:microsoft.com/office/officeart/2005/8/layout/vList2"/>
    <dgm:cxn modelId="{B7AE640E-D385-994E-9D4D-15B5C628EC64}" type="presOf" srcId="{A62F4220-F17C-4628-8975-322579E1543B}" destId="{4B60EB28-7F3E-604A-A5B1-6E01834B9E96}" srcOrd="0" destOrd="0" presId="urn:microsoft.com/office/officeart/2005/8/layout/vList2"/>
    <dgm:cxn modelId="{276A3F17-0652-7845-924B-84192DC2BB19}" type="presOf" srcId="{6914A68C-DABB-4730-9132-853C9AB02B44}" destId="{EC88A62A-9828-6A4B-AF71-B23D85D8EA4C}" srcOrd="0" destOrd="0" presId="urn:microsoft.com/office/officeart/2005/8/layout/vList2"/>
    <dgm:cxn modelId="{AA0A0F2B-0429-4DA0-A206-1A8514DAAF57}" srcId="{1B06EF9F-DC7F-4BC5-8CEE-3B2417FCDC6B}" destId="{A62F4220-F17C-4628-8975-322579E1543B}" srcOrd="0" destOrd="0" parTransId="{68B69F87-4BF7-4C20-9CC6-17CF5431BC81}" sibTransId="{BDB2A4F2-8336-4546-83D0-35E2D9CB75CB}"/>
    <dgm:cxn modelId="{6828A82E-98DD-0D45-8E9C-8608A2669A34}" type="presOf" srcId="{565D96FA-78F2-4463-9373-222635F667D9}" destId="{0A2FC1DF-2D93-654D-BFD1-D0EDEF797C80}" srcOrd="0" destOrd="0" presId="urn:microsoft.com/office/officeart/2005/8/layout/vList2"/>
    <dgm:cxn modelId="{77F5313B-2B2D-F941-A708-75ECBAEC48F8}" type="presOf" srcId="{1B06EF9F-DC7F-4BC5-8CEE-3B2417FCDC6B}" destId="{E9E7A4C6-A9AB-AE44-B150-926EC140F8B6}" srcOrd="0" destOrd="0" presId="urn:microsoft.com/office/officeart/2005/8/layout/vList2"/>
    <dgm:cxn modelId="{0076B841-182A-4435-9D83-C1D7A1A5FE7C}" srcId="{1B06EF9F-DC7F-4BC5-8CEE-3B2417FCDC6B}" destId="{4509F060-C6BE-43B2-8188-3DBD63ABA5E6}" srcOrd="1" destOrd="0" parTransId="{CF221688-7891-4486-8E59-E48D83F8EBC3}" sibTransId="{3E7DE8B7-EBA9-43D2-8B32-979856C6CBFE}"/>
    <dgm:cxn modelId="{7F8BD6B4-A250-4C77-A1EF-AB3D5BD1AA6E}" srcId="{1B06EF9F-DC7F-4BC5-8CEE-3B2417FCDC6B}" destId="{6914A68C-DABB-4730-9132-853C9AB02B44}" srcOrd="3" destOrd="0" parTransId="{32382452-E9BC-4CEB-8F26-6AF21770137F}" sibTransId="{31258059-5A7D-4A38-8D37-87168FC06EEF}"/>
    <dgm:cxn modelId="{815683D9-2278-438C-962C-A930B1477468}" srcId="{1B06EF9F-DC7F-4BC5-8CEE-3B2417FCDC6B}" destId="{565D96FA-78F2-4463-9373-222635F667D9}" srcOrd="2" destOrd="0" parTransId="{AD544E14-85C8-4D27-88E8-5224E3D4DF91}" sibTransId="{49C6E0A7-ABD1-414B-AC3D-19BB1F76FE50}"/>
    <dgm:cxn modelId="{B6D54267-F15A-5A43-A1E4-AA0BDF5B5480}" type="presParOf" srcId="{E9E7A4C6-A9AB-AE44-B150-926EC140F8B6}" destId="{4B60EB28-7F3E-604A-A5B1-6E01834B9E96}" srcOrd="0" destOrd="0" presId="urn:microsoft.com/office/officeart/2005/8/layout/vList2"/>
    <dgm:cxn modelId="{A46D2F07-FDCA-E54F-9D70-6B5FCCEB1947}" type="presParOf" srcId="{E9E7A4C6-A9AB-AE44-B150-926EC140F8B6}" destId="{5A238878-0636-0A42-92FF-34BA8AEB2193}" srcOrd="1" destOrd="0" presId="urn:microsoft.com/office/officeart/2005/8/layout/vList2"/>
    <dgm:cxn modelId="{824AD0FA-87B7-614D-995C-9A01B88562B7}" type="presParOf" srcId="{E9E7A4C6-A9AB-AE44-B150-926EC140F8B6}" destId="{AAD88DF5-F892-E64A-90D5-E7101864A692}" srcOrd="2" destOrd="0" presId="urn:microsoft.com/office/officeart/2005/8/layout/vList2"/>
    <dgm:cxn modelId="{09523034-2587-C84F-977B-23BC9C5F48C2}" type="presParOf" srcId="{E9E7A4C6-A9AB-AE44-B150-926EC140F8B6}" destId="{D36A3C59-3509-B644-B9B7-53EE270A8905}" srcOrd="3" destOrd="0" presId="urn:microsoft.com/office/officeart/2005/8/layout/vList2"/>
    <dgm:cxn modelId="{1DA252E5-D662-F148-BE32-9899ECEB6660}" type="presParOf" srcId="{E9E7A4C6-A9AB-AE44-B150-926EC140F8B6}" destId="{0A2FC1DF-2D93-654D-BFD1-D0EDEF797C80}" srcOrd="4" destOrd="0" presId="urn:microsoft.com/office/officeart/2005/8/layout/vList2"/>
    <dgm:cxn modelId="{71D51110-97F9-5C47-8DE0-1F16CEAF6B96}" type="presParOf" srcId="{E9E7A4C6-A9AB-AE44-B150-926EC140F8B6}" destId="{7C6B6E9E-242E-6142-94DB-1474E6665C69}" srcOrd="5" destOrd="0" presId="urn:microsoft.com/office/officeart/2005/8/layout/vList2"/>
    <dgm:cxn modelId="{92AC2C53-AA67-4049-9809-C79469681232}" type="presParOf" srcId="{E9E7A4C6-A9AB-AE44-B150-926EC140F8B6}" destId="{EC88A62A-9828-6A4B-AF71-B23D85D8EA4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0EB28-7F3E-604A-A5B1-6E01834B9E96}">
      <dsp:nvSpPr>
        <dsp:cNvPr id="0" name=""/>
        <dsp:cNvSpPr/>
      </dsp:nvSpPr>
      <dsp:spPr>
        <a:xfrm>
          <a:off x="0" y="2378"/>
          <a:ext cx="6826713" cy="134230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Versuche</a:t>
          </a:r>
          <a:r>
            <a:rPr lang="en-US" sz="2400" kern="1200" dirty="0"/>
            <a:t> in der </a:t>
          </a:r>
          <a:r>
            <a:rPr lang="en-US" sz="2400" kern="1200" dirty="0" err="1"/>
            <a:t>kommenden</a:t>
          </a:r>
          <a:r>
            <a:rPr lang="en-US" sz="2400" kern="1200" dirty="0"/>
            <a:t> </a:t>
          </a:r>
          <a:r>
            <a:rPr lang="en-US" sz="2400" kern="1200" dirty="0" err="1"/>
            <a:t>Woche</a:t>
          </a:r>
          <a:r>
            <a:rPr lang="en-US" sz="2400" kern="1200" dirty="0"/>
            <a:t> (fast) </a:t>
          </a:r>
          <a:r>
            <a:rPr lang="en-US" sz="2400" kern="1200" dirty="0" err="1"/>
            <a:t>nur</a:t>
          </a:r>
          <a:r>
            <a:rPr lang="en-US" sz="2400" kern="1200" dirty="0"/>
            <a:t> </a:t>
          </a:r>
          <a:r>
            <a:rPr lang="en-US" sz="2400" kern="1200" dirty="0" err="1"/>
            <a:t>saisonale</a:t>
          </a:r>
          <a:r>
            <a:rPr lang="en-US" sz="2400" kern="1200" dirty="0"/>
            <a:t> und </a:t>
          </a:r>
          <a:r>
            <a:rPr lang="en-US" sz="2400" kern="1200" dirty="0" err="1"/>
            <a:t>regionale</a:t>
          </a:r>
          <a:r>
            <a:rPr lang="en-US" sz="2400" kern="1200" dirty="0"/>
            <a:t> </a:t>
          </a:r>
          <a:r>
            <a:rPr lang="en-US" sz="2400" kern="1200" dirty="0" err="1"/>
            <a:t>Produkte</a:t>
          </a:r>
          <a:r>
            <a:rPr lang="en-US" sz="2400" kern="1200" dirty="0"/>
            <a:t> </a:t>
          </a:r>
          <a:r>
            <a:rPr lang="en-US" sz="2400" kern="1200" dirty="0" err="1"/>
            <a:t>zu</a:t>
          </a:r>
          <a:r>
            <a:rPr lang="en-US" sz="2400" kern="1200" dirty="0"/>
            <a:t> </a:t>
          </a:r>
          <a:r>
            <a:rPr lang="en-US" sz="2400" kern="1200" dirty="0" err="1"/>
            <a:t>kaufen</a:t>
          </a:r>
          <a:r>
            <a:rPr lang="en-US" sz="2400" kern="1200" dirty="0"/>
            <a:t>/</a:t>
          </a:r>
          <a:r>
            <a:rPr lang="en-US" sz="2400" kern="1200" dirty="0" err="1"/>
            <a:t>essen</a:t>
          </a:r>
          <a:r>
            <a:rPr lang="en-US" sz="2400" kern="1200" dirty="0"/>
            <a:t>. </a:t>
          </a:r>
        </a:p>
      </dsp:txBody>
      <dsp:txXfrm>
        <a:off x="65526" y="67904"/>
        <a:ext cx="6695661" cy="1211253"/>
      </dsp:txXfrm>
    </dsp:sp>
    <dsp:sp modelId="{AAD88DF5-F892-E64A-90D5-E7101864A692}">
      <dsp:nvSpPr>
        <dsp:cNvPr id="0" name=""/>
        <dsp:cNvSpPr/>
      </dsp:nvSpPr>
      <dsp:spPr>
        <a:xfrm>
          <a:off x="0" y="1356622"/>
          <a:ext cx="6826713" cy="1342305"/>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Suche</a:t>
          </a:r>
          <a:r>
            <a:rPr lang="en-US" sz="2400" kern="1200" dirty="0"/>
            <a:t> </a:t>
          </a:r>
          <a:r>
            <a:rPr lang="en-US" sz="2400" kern="1200" dirty="0" err="1"/>
            <a:t>leckere</a:t>
          </a:r>
          <a:r>
            <a:rPr lang="en-US" sz="2400" kern="1200" dirty="0"/>
            <a:t> </a:t>
          </a:r>
          <a:r>
            <a:rPr lang="en-US" sz="2400" kern="1200" dirty="0" err="1"/>
            <a:t>Gerichte</a:t>
          </a:r>
          <a:r>
            <a:rPr lang="en-US" sz="2400" kern="1200" dirty="0"/>
            <a:t> und </a:t>
          </a:r>
          <a:r>
            <a:rPr lang="en-US" sz="2400" kern="1200" dirty="0" err="1"/>
            <a:t>koche</a:t>
          </a:r>
          <a:r>
            <a:rPr lang="en-US" sz="2400" kern="1200" dirty="0"/>
            <a:t> </a:t>
          </a:r>
          <a:r>
            <a:rPr lang="en-US" sz="2400" kern="1200" dirty="0" err="1"/>
            <a:t>sie</a:t>
          </a:r>
          <a:r>
            <a:rPr lang="en-US" sz="2400" kern="1200" dirty="0"/>
            <a:t> </a:t>
          </a:r>
          <a:r>
            <a:rPr lang="en-US" sz="2400" kern="1200" dirty="0" err="1"/>
            <a:t>nach</a:t>
          </a:r>
          <a:r>
            <a:rPr lang="en-US" sz="2400" kern="1200" dirty="0"/>
            <a:t>. </a:t>
          </a:r>
          <a:r>
            <a:rPr lang="en-US" sz="2400" kern="1200" dirty="0" err="1"/>
            <a:t>Bringe</a:t>
          </a:r>
          <a:r>
            <a:rPr lang="en-US" sz="2400" kern="1200" dirty="0"/>
            <a:t> </a:t>
          </a:r>
          <a:r>
            <a:rPr lang="en-US" sz="2400" kern="1200" dirty="0" err="1"/>
            <a:t>deine</a:t>
          </a:r>
          <a:r>
            <a:rPr lang="en-US" sz="2400" kern="1200" dirty="0"/>
            <a:t> </a:t>
          </a:r>
          <a:r>
            <a:rPr lang="en-US" sz="2400" kern="1200" dirty="0" err="1"/>
            <a:t>Rezepte</a:t>
          </a:r>
          <a:r>
            <a:rPr lang="en-US" sz="2400" kern="1200" dirty="0"/>
            <a:t> </a:t>
          </a:r>
          <a:r>
            <a:rPr lang="en-US" sz="2400" kern="1200" dirty="0" err="1"/>
            <a:t>mit</a:t>
          </a:r>
          <a:r>
            <a:rPr lang="en-US" sz="2400" kern="1200" dirty="0"/>
            <a:t> in die Schule, </a:t>
          </a:r>
          <a:r>
            <a:rPr lang="en-US" sz="2400" kern="1200" dirty="0" err="1"/>
            <a:t>dann</a:t>
          </a:r>
          <a:r>
            <a:rPr lang="en-US" sz="2400" kern="1200" dirty="0"/>
            <a:t> </a:t>
          </a:r>
          <a:r>
            <a:rPr lang="en-US" sz="2400" kern="1200" dirty="0" err="1"/>
            <a:t>können</a:t>
          </a:r>
          <a:r>
            <a:rPr lang="en-US" sz="2400" kern="1200" dirty="0"/>
            <a:t> </a:t>
          </a:r>
          <a:r>
            <a:rPr lang="en-US" sz="2400" kern="1200" dirty="0" err="1"/>
            <a:t>wir</a:t>
          </a:r>
          <a:r>
            <a:rPr lang="en-US" sz="2400" kern="1200" dirty="0"/>
            <a:t> </a:t>
          </a:r>
          <a:r>
            <a:rPr lang="en-US" sz="2400" kern="1200" dirty="0" err="1"/>
            <a:t>zusammen</a:t>
          </a:r>
          <a:r>
            <a:rPr lang="en-US" sz="2400" kern="1200" dirty="0"/>
            <a:t> </a:t>
          </a:r>
          <a:r>
            <a:rPr lang="en-US" sz="2400" kern="1200" dirty="0" err="1"/>
            <a:t>ein</a:t>
          </a:r>
          <a:r>
            <a:rPr lang="en-US" sz="2400" kern="1200" dirty="0"/>
            <a:t> “</a:t>
          </a:r>
          <a:r>
            <a:rPr lang="en-US" sz="2400" kern="1200" dirty="0" err="1"/>
            <a:t>Saisonal</a:t>
          </a:r>
          <a:r>
            <a:rPr lang="en-US" sz="2400" kern="1200" dirty="0"/>
            <a:t>-/Regional-</a:t>
          </a:r>
          <a:r>
            <a:rPr lang="en-US" sz="2400" kern="1200" dirty="0" err="1"/>
            <a:t>Kochbuch</a:t>
          </a:r>
          <a:r>
            <a:rPr lang="en-US" sz="2400" kern="1200" dirty="0"/>
            <a:t>” </a:t>
          </a:r>
          <a:r>
            <a:rPr lang="en-US" sz="2400" kern="1200" dirty="0" err="1"/>
            <a:t>für</a:t>
          </a:r>
          <a:r>
            <a:rPr lang="en-US" sz="2400" kern="1200" dirty="0"/>
            <a:t> den </a:t>
          </a:r>
          <a:r>
            <a:rPr lang="en-US" sz="2400" kern="1200" dirty="0" err="1"/>
            <a:t>März</a:t>
          </a:r>
          <a:r>
            <a:rPr lang="en-US" sz="2400" kern="1200" dirty="0"/>
            <a:t> </a:t>
          </a:r>
          <a:r>
            <a:rPr lang="en-US" sz="2400" kern="1200" dirty="0" err="1"/>
            <a:t>erstellen</a:t>
          </a:r>
          <a:r>
            <a:rPr lang="en-US" sz="2400" kern="1200" dirty="0"/>
            <a:t>.</a:t>
          </a:r>
        </a:p>
      </dsp:txBody>
      <dsp:txXfrm>
        <a:off x="65526" y="1422148"/>
        <a:ext cx="6695661" cy="1211253"/>
      </dsp:txXfrm>
    </dsp:sp>
    <dsp:sp modelId="{0A2FC1DF-2D93-654D-BFD1-D0EDEF797C80}">
      <dsp:nvSpPr>
        <dsp:cNvPr id="0" name=""/>
        <dsp:cNvSpPr/>
      </dsp:nvSpPr>
      <dsp:spPr>
        <a:xfrm>
          <a:off x="0" y="2710866"/>
          <a:ext cx="6826713" cy="1342305"/>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Schreibe</a:t>
          </a:r>
          <a:r>
            <a:rPr lang="en-US" sz="2400" kern="1200" dirty="0"/>
            <a:t> auf, </a:t>
          </a:r>
          <a:r>
            <a:rPr lang="en-US" sz="2400" kern="1200" dirty="0" err="1"/>
            <a:t>aus</a:t>
          </a:r>
          <a:r>
            <a:rPr lang="en-US" sz="2400" kern="1200" dirty="0"/>
            <a:t> </a:t>
          </a:r>
          <a:r>
            <a:rPr lang="en-US" sz="2400" kern="1200" dirty="0" err="1"/>
            <a:t>welcher</a:t>
          </a:r>
          <a:r>
            <a:rPr lang="en-US" sz="2400" kern="1200" dirty="0"/>
            <a:t> Region </a:t>
          </a:r>
          <a:r>
            <a:rPr lang="en-US" sz="2400" kern="1200" dirty="0" err="1"/>
            <a:t>deine</a:t>
          </a:r>
          <a:r>
            <a:rPr lang="en-US" sz="2400" kern="1200" dirty="0"/>
            <a:t> </a:t>
          </a:r>
          <a:r>
            <a:rPr lang="en-US" sz="2400" kern="1200" dirty="0" err="1"/>
            <a:t>gekauften</a:t>
          </a:r>
          <a:r>
            <a:rPr lang="en-US" sz="2400" kern="1200" dirty="0"/>
            <a:t> </a:t>
          </a:r>
          <a:r>
            <a:rPr lang="en-US" sz="2400" kern="1200" dirty="0" err="1"/>
            <a:t>Produkte</a:t>
          </a:r>
          <a:r>
            <a:rPr lang="en-US" sz="2400" kern="1200" dirty="0"/>
            <a:t> </a:t>
          </a:r>
          <a:r>
            <a:rPr lang="en-US" sz="2400" kern="1200" dirty="0" err="1"/>
            <a:t>kommen</a:t>
          </a:r>
          <a:r>
            <a:rPr lang="en-US" sz="2400" kern="1200" dirty="0"/>
            <a:t>!</a:t>
          </a:r>
        </a:p>
      </dsp:txBody>
      <dsp:txXfrm>
        <a:off x="65526" y="2776392"/>
        <a:ext cx="6695661" cy="1211253"/>
      </dsp:txXfrm>
    </dsp:sp>
    <dsp:sp modelId="{EC88A62A-9828-6A4B-AF71-B23D85D8EA4C}">
      <dsp:nvSpPr>
        <dsp:cNvPr id="0" name=""/>
        <dsp:cNvSpPr/>
      </dsp:nvSpPr>
      <dsp:spPr>
        <a:xfrm>
          <a:off x="0" y="4065110"/>
          <a:ext cx="6826713" cy="1342305"/>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Schau</a:t>
          </a:r>
          <a:r>
            <a:rPr lang="en-US" sz="2400" kern="1200" dirty="0"/>
            <a:t> </a:t>
          </a:r>
          <a:r>
            <a:rPr lang="en-US" sz="2400" kern="1200" dirty="0" err="1"/>
            <a:t>beim</a:t>
          </a:r>
          <a:r>
            <a:rPr lang="en-US" sz="2400" kern="1200" dirty="0"/>
            <a:t> </a:t>
          </a:r>
          <a:r>
            <a:rPr lang="en-US" sz="2400" kern="1200" dirty="0" err="1"/>
            <a:t>Einkaufen</a:t>
          </a:r>
          <a:r>
            <a:rPr lang="en-US" sz="2400" kern="1200" dirty="0"/>
            <a:t>, </a:t>
          </a:r>
          <a:r>
            <a:rPr lang="en-US" sz="2400" kern="1200" dirty="0" err="1"/>
            <a:t>woher</a:t>
          </a:r>
          <a:r>
            <a:rPr lang="en-US" sz="2400" kern="1200" dirty="0"/>
            <a:t> </a:t>
          </a:r>
          <a:r>
            <a:rPr lang="en-US" sz="2400" kern="1200" dirty="0" err="1"/>
            <a:t>anderes</a:t>
          </a:r>
          <a:r>
            <a:rPr lang="en-US" sz="2400" kern="1200" dirty="0"/>
            <a:t> </a:t>
          </a:r>
          <a:r>
            <a:rPr lang="en-US" sz="2400" kern="1200" dirty="0" err="1"/>
            <a:t>Obst</a:t>
          </a:r>
          <a:r>
            <a:rPr lang="en-US" sz="2400" kern="1200" dirty="0"/>
            <a:t> und </a:t>
          </a:r>
          <a:r>
            <a:rPr lang="en-US" sz="2400" kern="1200" dirty="0" err="1"/>
            <a:t>Gemüse</a:t>
          </a:r>
          <a:r>
            <a:rPr lang="en-US" sz="2400" kern="1200" dirty="0"/>
            <a:t> </a:t>
          </a:r>
          <a:r>
            <a:rPr lang="en-US" sz="2400" kern="1200" dirty="0" err="1"/>
            <a:t>kommt</a:t>
          </a:r>
          <a:r>
            <a:rPr lang="en-US" sz="2400" kern="1200" dirty="0"/>
            <a:t>! (</a:t>
          </a:r>
          <a:r>
            <a:rPr lang="en-US" sz="2400" kern="1200" dirty="0" err="1"/>
            <a:t>Herkunftsland</a:t>
          </a:r>
          <a:r>
            <a:rPr lang="en-US" sz="2400" kern="1200" dirty="0"/>
            <a:t>?)  </a:t>
          </a:r>
        </a:p>
      </dsp:txBody>
      <dsp:txXfrm>
        <a:off x="65526" y="4130636"/>
        <a:ext cx="6695661" cy="12112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Titelmasterformat durch Klicken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3875DB8C-E0A8-4AFD-86A9-B1D97870C8FA}" type="datetimeFigureOut">
              <a:rPr lang="de-DE" smtClean="0"/>
              <a:t>12.03.22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‹Nr.›</a:t>
            </a:fld>
            <a:endParaRPr lang="de-DE"/>
          </a:p>
        </p:txBody>
      </p:sp>
    </p:spTree>
    <p:extLst>
      <p:ext uri="{BB962C8B-B14F-4D97-AF65-F5344CB8AC3E}">
        <p14:creationId xmlns:p14="http://schemas.microsoft.com/office/powerpoint/2010/main" val="2310953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3875DB8C-E0A8-4AFD-86A9-B1D97870C8FA}" type="datetimeFigureOut">
              <a:rPr lang="de-DE" smtClean="0"/>
              <a:t>12.03.22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‹Nr.›</a:t>
            </a:fld>
            <a:endParaRPr lang="de-DE"/>
          </a:p>
        </p:txBody>
      </p:sp>
    </p:spTree>
    <p:extLst>
      <p:ext uri="{BB962C8B-B14F-4D97-AF65-F5344CB8AC3E}">
        <p14:creationId xmlns:p14="http://schemas.microsoft.com/office/powerpoint/2010/main" val="143453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3875DB8C-E0A8-4AFD-86A9-B1D97870C8FA}" type="datetimeFigureOut">
              <a:rPr lang="de-DE" smtClean="0"/>
              <a:t>12.03.22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‹Nr.›</a:t>
            </a:fld>
            <a:endParaRPr lang="de-D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29721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3875DB8C-E0A8-4AFD-86A9-B1D97870C8FA}" type="datetimeFigureOut">
              <a:rPr lang="de-DE" smtClean="0"/>
              <a:t>12.03.22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‹Nr.›</a:t>
            </a:fld>
            <a:endParaRPr lang="de-DE"/>
          </a:p>
        </p:txBody>
      </p:sp>
    </p:spTree>
    <p:extLst>
      <p:ext uri="{BB962C8B-B14F-4D97-AF65-F5344CB8AC3E}">
        <p14:creationId xmlns:p14="http://schemas.microsoft.com/office/powerpoint/2010/main" val="214079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3875DB8C-E0A8-4AFD-86A9-B1D97870C8FA}" type="datetimeFigureOut">
              <a:rPr lang="de-DE" smtClean="0"/>
              <a:t>12.03.22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‹Nr.›</a:t>
            </a:fld>
            <a:endParaRPr lang="de-D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0349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Titelmasterformat durch Klicken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3875DB8C-E0A8-4AFD-86A9-B1D97870C8FA}" type="datetimeFigureOut">
              <a:rPr lang="de-DE" smtClean="0"/>
              <a:t>12.03.22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‹Nr.›</a:t>
            </a:fld>
            <a:endParaRPr lang="de-DE"/>
          </a:p>
        </p:txBody>
      </p:sp>
    </p:spTree>
    <p:extLst>
      <p:ext uri="{BB962C8B-B14F-4D97-AF65-F5344CB8AC3E}">
        <p14:creationId xmlns:p14="http://schemas.microsoft.com/office/powerpoint/2010/main" val="4148812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875DB8C-E0A8-4AFD-86A9-B1D97870C8FA}" type="datetimeFigureOut">
              <a:rPr lang="de-DE" smtClean="0"/>
              <a:t>12.03.22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‹Nr.›</a:t>
            </a:fld>
            <a:endParaRPr lang="de-DE"/>
          </a:p>
        </p:txBody>
      </p:sp>
    </p:spTree>
    <p:extLst>
      <p:ext uri="{BB962C8B-B14F-4D97-AF65-F5344CB8AC3E}">
        <p14:creationId xmlns:p14="http://schemas.microsoft.com/office/powerpoint/2010/main" val="2226858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875DB8C-E0A8-4AFD-86A9-B1D97870C8FA}" type="datetimeFigureOut">
              <a:rPr lang="de-DE" smtClean="0"/>
              <a:t>12.03.22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‹Nr.›</a:t>
            </a:fld>
            <a:endParaRPr lang="de-DE"/>
          </a:p>
        </p:txBody>
      </p:sp>
    </p:spTree>
    <p:extLst>
      <p:ext uri="{BB962C8B-B14F-4D97-AF65-F5344CB8AC3E}">
        <p14:creationId xmlns:p14="http://schemas.microsoft.com/office/powerpoint/2010/main" val="146783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875DB8C-E0A8-4AFD-86A9-B1D97870C8FA}" type="datetimeFigureOut">
              <a:rPr lang="de-DE" smtClean="0"/>
              <a:t>12.03.22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‹Nr.›</a:t>
            </a:fld>
            <a:endParaRPr lang="de-DE"/>
          </a:p>
        </p:txBody>
      </p:sp>
    </p:spTree>
    <p:extLst>
      <p:ext uri="{BB962C8B-B14F-4D97-AF65-F5344CB8AC3E}">
        <p14:creationId xmlns:p14="http://schemas.microsoft.com/office/powerpoint/2010/main" val="222106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3875DB8C-E0A8-4AFD-86A9-B1D97870C8FA}" type="datetimeFigureOut">
              <a:rPr lang="de-DE" smtClean="0"/>
              <a:t>12.03.22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6C409B2-92D7-4D99-8169-94B89E82DC41}" type="slidenum">
              <a:rPr lang="de-DE" smtClean="0"/>
              <a:t>‹Nr.›</a:t>
            </a:fld>
            <a:endParaRPr lang="de-DE"/>
          </a:p>
        </p:txBody>
      </p:sp>
    </p:spTree>
    <p:extLst>
      <p:ext uri="{BB962C8B-B14F-4D97-AF65-F5344CB8AC3E}">
        <p14:creationId xmlns:p14="http://schemas.microsoft.com/office/powerpoint/2010/main" val="218340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3875DB8C-E0A8-4AFD-86A9-B1D97870C8FA}" type="datetimeFigureOut">
              <a:rPr lang="de-DE" smtClean="0"/>
              <a:t>12.03.22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6C409B2-92D7-4D99-8169-94B89E82DC41}" type="slidenum">
              <a:rPr lang="de-DE" smtClean="0"/>
              <a:t>‹Nr.›</a:t>
            </a:fld>
            <a:endParaRPr lang="de-DE"/>
          </a:p>
        </p:txBody>
      </p:sp>
    </p:spTree>
    <p:extLst>
      <p:ext uri="{BB962C8B-B14F-4D97-AF65-F5344CB8AC3E}">
        <p14:creationId xmlns:p14="http://schemas.microsoft.com/office/powerpoint/2010/main" val="388945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3875DB8C-E0A8-4AFD-86A9-B1D97870C8FA}" type="datetimeFigureOut">
              <a:rPr lang="de-DE" smtClean="0"/>
              <a:t>12.03.22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6C409B2-92D7-4D99-8169-94B89E82DC41}" type="slidenum">
              <a:rPr lang="de-DE" smtClean="0"/>
              <a:t>‹Nr.›</a:t>
            </a:fld>
            <a:endParaRPr lang="de-DE"/>
          </a:p>
        </p:txBody>
      </p:sp>
    </p:spTree>
    <p:extLst>
      <p:ext uri="{BB962C8B-B14F-4D97-AF65-F5344CB8AC3E}">
        <p14:creationId xmlns:p14="http://schemas.microsoft.com/office/powerpoint/2010/main" val="66079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3875DB8C-E0A8-4AFD-86A9-B1D97870C8FA}" type="datetimeFigureOut">
              <a:rPr lang="de-DE" smtClean="0"/>
              <a:t>12.03.22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6C409B2-92D7-4D99-8169-94B89E82DC41}" type="slidenum">
              <a:rPr lang="de-DE" smtClean="0"/>
              <a:t>‹Nr.›</a:t>
            </a:fld>
            <a:endParaRPr lang="de-DE"/>
          </a:p>
        </p:txBody>
      </p:sp>
    </p:spTree>
    <p:extLst>
      <p:ext uri="{BB962C8B-B14F-4D97-AF65-F5344CB8AC3E}">
        <p14:creationId xmlns:p14="http://schemas.microsoft.com/office/powerpoint/2010/main" val="315245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5DB8C-E0A8-4AFD-86A9-B1D97870C8FA}" type="datetimeFigureOut">
              <a:rPr lang="de-DE" smtClean="0"/>
              <a:t>12.03.22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56C409B2-92D7-4D99-8169-94B89E82DC41}" type="slidenum">
              <a:rPr lang="de-DE" smtClean="0"/>
              <a:t>‹Nr.›</a:t>
            </a:fld>
            <a:endParaRPr lang="de-DE"/>
          </a:p>
        </p:txBody>
      </p:sp>
    </p:spTree>
    <p:extLst>
      <p:ext uri="{BB962C8B-B14F-4D97-AF65-F5344CB8AC3E}">
        <p14:creationId xmlns:p14="http://schemas.microsoft.com/office/powerpoint/2010/main" val="248159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Titelmasterformat durch Klicken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3875DB8C-E0A8-4AFD-86A9-B1D97870C8FA}" type="datetimeFigureOut">
              <a:rPr lang="de-DE" smtClean="0"/>
              <a:t>12.03.22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6C409B2-92D7-4D99-8169-94B89E82DC41}" type="slidenum">
              <a:rPr lang="de-DE" smtClean="0"/>
              <a:t>‹Nr.›</a:t>
            </a:fld>
            <a:endParaRPr lang="de-DE"/>
          </a:p>
        </p:txBody>
      </p:sp>
    </p:spTree>
    <p:extLst>
      <p:ext uri="{BB962C8B-B14F-4D97-AF65-F5344CB8AC3E}">
        <p14:creationId xmlns:p14="http://schemas.microsoft.com/office/powerpoint/2010/main" val="359991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3875DB8C-E0A8-4AFD-86A9-B1D97870C8FA}" type="datetimeFigureOut">
              <a:rPr lang="de-DE" smtClean="0"/>
              <a:t>12.03.22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6C409B2-92D7-4D99-8169-94B89E82DC41}" type="slidenum">
              <a:rPr lang="de-DE" smtClean="0"/>
              <a:t>‹Nr.›</a:t>
            </a:fld>
            <a:endParaRPr lang="de-DE"/>
          </a:p>
        </p:txBody>
      </p:sp>
    </p:spTree>
    <p:extLst>
      <p:ext uri="{BB962C8B-B14F-4D97-AF65-F5344CB8AC3E}">
        <p14:creationId xmlns:p14="http://schemas.microsoft.com/office/powerpoint/2010/main" val="254732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75DB8C-E0A8-4AFD-86A9-B1D97870C8FA}" type="datetimeFigureOut">
              <a:rPr lang="de-DE" smtClean="0"/>
              <a:t>12.03.22</a:t>
            </a:fld>
            <a:endParaRPr lang="de-D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C409B2-92D7-4D99-8169-94B89E82DC41}" type="slidenum">
              <a:rPr lang="de-DE" smtClean="0"/>
              <a:t>‹Nr.›</a:t>
            </a:fld>
            <a:endParaRPr lang="de-DE"/>
          </a:p>
        </p:txBody>
      </p:sp>
    </p:spTree>
    <p:extLst>
      <p:ext uri="{BB962C8B-B14F-4D97-AF65-F5344CB8AC3E}">
        <p14:creationId xmlns:p14="http://schemas.microsoft.com/office/powerpoint/2010/main" val="277464727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hyperlink" Target="https://gohofladen.de/Bobingen/" TargetMode="External"/><Relationship Id="rId2" Type="http://schemas.openxmlformats.org/officeDocument/2006/relationships/hyperlink" Target="https://www.hofladen-bauernladen.info/in/bobingen/2004" TargetMode="External"/><Relationship Id="rId1" Type="http://schemas.openxmlformats.org/officeDocument/2006/relationships/slideLayout" Target="../slideLayouts/slideLayout2.xml"/><Relationship Id="rId4" Type="http://schemas.openxmlformats.org/officeDocument/2006/relationships/hyperlink" Target="https://unser-kleinerladen.de/" TargetMode="Externa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ieMIWZw6xo" TargetMode="External"/><Relationship Id="rId2" Type="http://schemas.openxmlformats.org/officeDocument/2006/relationships/hyperlink" Target="https://www.oekoleo.de/artikel/video-regionale-lebensmittel/"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57EBF-D080-B944-846E-B0E2CCA1A072}"/>
              </a:ext>
            </a:extLst>
          </p:cNvPr>
          <p:cNvSpPr>
            <a:spLocks noGrp="1"/>
          </p:cNvSpPr>
          <p:nvPr>
            <p:ph type="title"/>
          </p:nvPr>
        </p:nvSpPr>
        <p:spPr>
          <a:xfrm>
            <a:off x="5394960" y="593535"/>
            <a:ext cx="5259603" cy="1320800"/>
          </a:xfrm>
        </p:spPr>
        <p:txBody>
          <a:bodyPr>
            <a:normAutofit fontScale="90000"/>
          </a:bodyPr>
          <a:lstStyle/>
          <a:p>
            <a:pPr>
              <a:lnSpc>
                <a:spcPct val="90000"/>
              </a:lnSpc>
            </a:pPr>
            <a:r>
              <a:rPr lang="de-DE" sz="4000" dirty="0"/>
              <a:t>Unsere 2. Fastenwoche  startet …</a:t>
            </a:r>
            <a:br>
              <a:rPr lang="de-DE" sz="2000" dirty="0"/>
            </a:br>
            <a:br>
              <a:rPr lang="de-DE" sz="2000" dirty="0"/>
            </a:br>
            <a:endParaRPr lang="de-DE" sz="2000" dirty="0"/>
          </a:p>
        </p:txBody>
      </p:sp>
      <p:sp>
        <p:nvSpPr>
          <p:cNvPr id="62" name="Inhaltsplatzhalter 2">
            <a:extLst>
              <a:ext uri="{FF2B5EF4-FFF2-40B4-BE49-F238E27FC236}">
                <a16:creationId xmlns:a16="http://schemas.microsoft.com/office/drawing/2014/main" id="{BD6590B4-7946-2E41-8437-9230EC2AC0BE}"/>
              </a:ext>
            </a:extLst>
          </p:cNvPr>
          <p:cNvSpPr>
            <a:spLocks noGrp="1"/>
          </p:cNvSpPr>
          <p:nvPr>
            <p:ph idx="1"/>
          </p:nvPr>
        </p:nvSpPr>
        <p:spPr>
          <a:xfrm>
            <a:off x="5394960" y="1914335"/>
            <a:ext cx="4953010" cy="3880773"/>
          </a:xfrm>
        </p:spPr>
        <p:txBody>
          <a:bodyPr>
            <a:normAutofit/>
          </a:bodyPr>
          <a:lstStyle/>
          <a:p>
            <a:pPr marL="0" indent="0">
              <a:buNone/>
            </a:pPr>
            <a:r>
              <a:rPr lang="de-DE" sz="2400" dirty="0">
                <a:solidFill>
                  <a:schemeClr val="accent2">
                    <a:lumMod val="20000"/>
                    <a:lumOff val="80000"/>
                  </a:schemeClr>
                </a:solidFill>
              </a:rPr>
              <a:t>Bist du schon neugierig was das neue Thema ist? </a:t>
            </a:r>
          </a:p>
          <a:p>
            <a:pPr marL="0" indent="0">
              <a:buNone/>
            </a:pPr>
            <a:endParaRPr lang="de-DE" dirty="0">
              <a:solidFill>
                <a:schemeClr val="accent2">
                  <a:lumMod val="20000"/>
                  <a:lumOff val="80000"/>
                </a:schemeClr>
              </a:solidFill>
            </a:endParaRPr>
          </a:p>
          <a:p>
            <a:pPr marL="0" indent="0">
              <a:buNone/>
            </a:pPr>
            <a:r>
              <a:rPr lang="de-DE" sz="2400" dirty="0">
                <a:solidFill>
                  <a:schemeClr val="accent2">
                    <a:lumMod val="20000"/>
                    <a:lumOff val="80000"/>
                  </a:schemeClr>
                </a:solidFill>
              </a:rPr>
              <a:t>Gleich erfährst du es. </a:t>
            </a:r>
          </a:p>
          <a:p>
            <a:pPr marL="0" indent="0">
              <a:buNone/>
            </a:pPr>
            <a:endParaRPr lang="de-DE" dirty="0">
              <a:solidFill>
                <a:schemeClr val="accent2">
                  <a:lumMod val="20000"/>
                  <a:lumOff val="80000"/>
                </a:schemeClr>
              </a:solidFill>
            </a:endParaRPr>
          </a:p>
          <a:p>
            <a:pPr marL="0" indent="0">
              <a:buNone/>
            </a:pPr>
            <a:r>
              <a:rPr lang="de-DE" sz="2400" dirty="0">
                <a:solidFill>
                  <a:schemeClr val="accent2">
                    <a:lumMod val="20000"/>
                    <a:lumOff val="80000"/>
                  </a:schemeClr>
                </a:solidFill>
              </a:rPr>
              <a:t>Ach übrigens: </a:t>
            </a:r>
          </a:p>
          <a:p>
            <a:pPr marL="0" indent="0">
              <a:buNone/>
            </a:pPr>
            <a:r>
              <a:rPr lang="de-DE" sz="2400" dirty="0">
                <a:solidFill>
                  <a:schemeClr val="accent2">
                    <a:lumMod val="20000"/>
                    <a:lumOff val="80000"/>
                  </a:schemeClr>
                </a:solidFill>
              </a:rPr>
              <a:t>Du darfst gerne weiterhin Wasser sparen, wo und wann immer du kannst;-) </a:t>
            </a:r>
          </a:p>
          <a:p>
            <a:endParaRPr lang="de-DE" sz="2400" dirty="0">
              <a:solidFill>
                <a:schemeClr val="accent2">
                  <a:lumMod val="20000"/>
                  <a:lumOff val="80000"/>
                </a:schemeClr>
              </a:solidFill>
            </a:endParaRPr>
          </a:p>
          <a:p>
            <a:endParaRPr lang="de-DE" dirty="0"/>
          </a:p>
          <a:p>
            <a:endParaRPr lang="de-DE" dirty="0"/>
          </a:p>
        </p:txBody>
      </p:sp>
      <p:pic>
        <p:nvPicPr>
          <p:cNvPr id="7" name="Inhaltsplatzhalter 5">
            <a:extLst>
              <a:ext uri="{FF2B5EF4-FFF2-40B4-BE49-F238E27FC236}">
                <a16:creationId xmlns:a16="http://schemas.microsoft.com/office/drawing/2014/main" id="{DCC0C639-C8BD-474C-A8A3-501B35AD3840}"/>
              </a:ext>
            </a:extLst>
          </p:cNvPr>
          <p:cNvPicPr>
            <a:picLocks noChangeAspect="1"/>
          </p:cNvPicPr>
          <p:nvPr/>
        </p:nvPicPr>
        <p:blipFill rotWithShape="1">
          <a:blip r:embed="rId2"/>
          <a:srcRect l="7538" r="13796"/>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p:spPr>
      </p:pic>
      <p:sp>
        <p:nvSpPr>
          <p:cNvPr id="64" name="Isosceles Triangle 6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002257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350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3500"/>
                                  </p:stCondLst>
                                  <p:childTnLst>
                                    <p:set>
                                      <p:cBhvr>
                                        <p:cTn id="10" dur="1" fill="hold">
                                          <p:stCondLst>
                                            <p:cond delay="0"/>
                                          </p:stCondLst>
                                        </p:cTn>
                                        <p:tgtEl>
                                          <p:spTgt spid="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3500"/>
                                  </p:stCondLst>
                                  <p:childTnLst>
                                    <p:set>
                                      <p:cBhvr>
                                        <p:cTn id="14" dur="1" fill="hold">
                                          <p:stCondLst>
                                            <p:cond delay="0"/>
                                          </p:stCondLst>
                                        </p:cTn>
                                        <p:tgtEl>
                                          <p:spTgt spid="6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3500"/>
                                  </p:stCondLst>
                                  <p:childTnLst>
                                    <p:set>
                                      <p:cBhvr>
                                        <p:cTn id="18" dur="1" fill="hold">
                                          <p:stCondLst>
                                            <p:cond delay="0"/>
                                          </p:stCondLst>
                                        </p:cTn>
                                        <p:tgtEl>
                                          <p:spTgt spid="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63059" y="1754445"/>
            <a:ext cx="8981016" cy="5262979"/>
          </a:xfrm>
          <a:prstGeom prst="rect">
            <a:avLst/>
          </a:prstGeom>
        </p:spPr>
        <p:txBody>
          <a:bodyPr wrap="square">
            <a:spAutoFit/>
          </a:bodyPr>
          <a:lstStyle/>
          <a:p>
            <a:endParaRPr lang="de-DE" sz="2800" dirty="0"/>
          </a:p>
          <a:p>
            <a:r>
              <a:rPr lang="de-DE" sz="2800" dirty="0">
                <a:solidFill>
                  <a:schemeClr val="accent2">
                    <a:lumMod val="75000"/>
                  </a:schemeClr>
                </a:solidFill>
              </a:rPr>
              <a:t>Nur </a:t>
            </a:r>
            <a:r>
              <a:rPr lang="de-DE" sz="2800" b="1" dirty="0">
                <a:solidFill>
                  <a:schemeClr val="accent2">
                    <a:lumMod val="75000"/>
                  </a:schemeClr>
                </a:solidFill>
              </a:rPr>
              <a:t>knapp 40% des Gemüses und 20% des Obstes </a:t>
            </a:r>
            <a:r>
              <a:rPr lang="de-DE" sz="2800" dirty="0">
                <a:solidFill>
                  <a:schemeClr val="accent2">
                    <a:lumMod val="75000"/>
                  </a:schemeClr>
                </a:solidFill>
              </a:rPr>
              <a:t>kommen noch </a:t>
            </a:r>
            <a:r>
              <a:rPr lang="de-DE" sz="2800" b="1" dirty="0">
                <a:solidFill>
                  <a:schemeClr val="accent2">
                    <a:lumMod val="75000"/>
                  </a:schemeClr>
                </a:solidFill>
              </a:rPr>
              <a:t>aus Deutschland</a:t>
            </a:r>
            <a:r>
              <a:rPr lang="de-DE" sz="2800" dirty="0">
                <a:solidFill>
                  <a:schemeClr val="accent2">
                    <a:lumMod val="75000"/>
                  </a:schemeClr>
                </a:solidFill>
              </a:rPr>
              <a:t>. </a:t>
            </a:r>
          </a:p>
          <a:p>
            <a:endParaRPr lang="de-DE" sz="2800" dirty="0">
              <a:solidFill>
                <a:schemeClr val="accent2">
                  <a:lumMod val="75000"/>
                </a:schemeClr>
              </a:solidFill>
            </a:endParaRPr>
          </a:p>
          <a:p>
            <a:r>
              <a:rPr lang="de-DE" sz="2800" dirty="0">
                <a:solidFill>
                  <a:schemeClr val="accent2">
                    <a:lumMod val="75000"/>
                  </a:schemeClr>
                </a:solidFill>
              </a:rPr>
              <a:t>Bei Obst und Gemüse muss allerdings immer das Herkunftsland angegeben werden. </a:t>
            </a:r>
          </a:p>
          <a:p>
            <a:endParaRPr lang="de-DE" sz="2800" dirty="0">
              <a:solidFill>
                <a:schemeClr val="accent2">
                  <a:lumMod val="75000"/>
                </a:schemeClr>
              </a:solidFill>
            </a:endParaRPr>
          </a:p>
          <a:p>
            <a:r>
              <a:rPr lang="de-DE" sz="2800" dirty="0">
                <a:solidFill>
                  <a:schemeClr val="accent2">
                    <a:lumMod val="75000"/>
                  </a:schemeClr>
                </a:solidFill>
              </a:rPr>
              <a:t>Regionale Kennzeichnungen sind aber freiwillig und der Begriff „</a:t>
            </a:r>
            <a:r>
              <a:rPr lang="de-DE" sz="2800" b="1" dirty="0">
                <a:solidFill>
                  <a:schemeClr val="accent2">
                    <a:lumMod val="75000"/>
                  </a:schemeClr>
                </a:solidFill>
              </a:rPr>
              <a:t>regional“</a:t>
            </a:r>
            <a:r>
              <a:rPr lang="de-DE" sz="2800" dirty="0">
                <a:solidFill>
                  <a:schemeClr val="accent2">
                    <a:lumMod val="75000"/>
                  </a:schemeClr>
                </a:solidFill>
              </a:rPr>
              <a:t> ist nicht geschützt. Hier kann </a:t>
            </a:r>
            <a:r>
              <a:rPr lang="de-DE" sz="2800" b="1" dirty="0">
                <a:solidFill>
                  <a:schemeClr val="accent2">
                    <a:lumMod val="75000"/>
                  </a:schemeClr>
                </a:solidFill>
              </a:rPr>
              <a:t>ganz Deutschland</a:t>
            </a:r>
            <a:r>
              <a:rPr lang="de-DE" sz="2800" dirty="0">
                <a:solidFill>
                  <a:schemeClr val="accent2">
                    <a:lumMod val="75000"/>
                  </a:schemeClr>
                </a:solidFill>
              </a:rPr>
              <a:t> gemeint sein.</a:t>
            </a:r>
          </a:p>
          <a:p>
            <a:endParaRPr lang="de-DE" sz="2800" dirty="0">
              <a:solidFill>
                <a:schemeClr val="accent2">
                  <a:lumMod val="75000"/>
                </a:schemeClr>
              </a:solidFill>
            </a:endParaRPr>
          </a:p>
          <a:p>
            <a:endParaRPr lang="de-DE" sz="2800" dirty="0">
              <a:solidFill>
                <a:schemeClr val="accent2">
                  <a:lumMod val="75000"/>
                </a:schemeClr>
              </a:solidFill>
            </a:endParaRPr>
          </a:p>
        </p:txBody>
      </p:sp>
      <p:sp>
        <p:nvSpPr>
          <p:cNvPr id="2" name="Textfeld 1">
            <a:extLst>
              <a:ext uri="{FF2B5EF4-FFF2-40B4-BE49-F238E27FC236}">
                <a16:creationId xmlns:a16="http://schemas.microsoft.com/office/drawing/2014/main" id="{2195F19A-96D0-CE49-B343-41E9644C0DE1}"/>
              </a:ext>
            </a:extLst>
          </p:cNvPr>
          <p:cNvSpPr txBox="1"/>
          <p:nvPr/>
        </p:nvSpPr>
        <p:spPr>
          <a:xfrm>
            <a:off x="648760" y="714376"/>
            <a:ext cx="8258176" cy="707886"/>
          </a:xfrm>
          <a:prstGeom prst="rect">
            <a:avLst/>
          </a:prstGeom>
          <a:noFill/>
        </p:spPr>
        <p:txBody>
          <a:bodyPr wrap="square" rtlCol="0">
            <a:spAutoFit/>
          </a:bodyPr>
          <a:lstStyle/>
          <a:p>
            <a:r>
              <a:rPr lang="de-DE" sz="4000" dirty="0">
                <a:solidFill>
                  <a:schemeClr val="accent1">
                    <a:lumMod val="75000"/>
                  </a:schemeClr>
                </a:solidFill>
              </a:rPr>
              <a:t>Wusstest du das ?</a:t>
            </a:r>
          </a:p>
        </p:txBody>
      </p:sp>
    </p:spTree>
    <p:extLst>
      <p:ext uri="{BB962C8B-B14F-4D97-AF65-F5344CB8AC3E}">
        <p14:creationId xmlns:p14="http://schemas.microsoft.com/office/powerpoint/2010/main" val="108920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lbstersorgungsgrad">
            <a:extLst>
              <a:ext uri="{FF2B5EF4-FFF2-40B4-BE49-F238E27FC236}">
                <a16:creationId xmlns:a16="http://schemas.microsoft.com/office/drawing/2014/main" id="{6D4573A4-CD23-7841-BAA6-8E671606A1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85900" y="68890"/>
            <a:ext cx="6789110" cy="678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56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16FA51-133E-CC4A-9A34-A136BE69340E}"/>
              </a:ext>
            </a:extLst>
          </p:cNvPr>
          <p:cNvSpPr>
            <a:spLocks noGrp="1"/>
          </p:cNvSpPr>
          <p:nvPr>
            <p:ph type="title"/>
          </p:nvPr>
        </p:nvSpPr>
        <p:spPr/>
        <p:txBody>
          <a:bodyPr>
            <a:normAutofit/>
          </a:bodyPr>
          <a:lstStyle/>
          <a:p>
            <a:r>
              <a:rPr lang="de-DE" sz="4000" dirty="0" err="1">
                <a:solidFill>
                  <a:schemeClr val="accent1">
                    <a:lumMod val="75000"/>
                  </a:schemeClr>
                </a:solidFill>
              </a:rPr>
              <a:t>Höfläden</a:t>
            </a:r>
            <a:r>
              <a:rPr lang="de-DE" sz="4000" dirty="0">
                <a:solidFill>
                  <a:schemeClr val="accent1">
                    <a:lumMod val="75000"/>
                  </a:schemeClr>
                </a:solidFill>
              </a:rPr>
              <a:t> und Bauernhöfe </a:t>
            </a:r>
          </a:p>
        </p:txBody>
      </p:sp>
      <p:sp>
        <p:nvSpPr>
          <p:cNvPr id="3" name="Inhaltsplatzhalter 2">
            <a:extLst>
              <a:ext uri="{FF2B5EF4-FFF2-40B4-BE49-F238E27FC236}">
                <a16:creationId xmlns:a16="http://schemas.microsoft.com/office/drawing/2014/main" id="{F0B66701-7C21-B54B-998A-AEA5B28B435A}"/>
              </a:ext>
            </a:extLst>
          </p:cNvPr>
          <p:cNvSpPr>
            <a:spLocks noGrp="1"/>
          </p:cNvSpPr>
          <p:nvPr>
            <p:ph idx="1"/>
          </p:nvPr>
        </p:nvSpPr>
        <p:spPr/>
        <p:txBody>
          <a:bodyPr/>
          <a:lstStyle/>
          <a:p>
            <a:r>
              <a:rPr lang="de-DE" sz="2800" dirty="0">
                <a:solidFill>
                  <a:schemeClr val="accent2">
                    <a:lumMod val="75000"/>
                  </a:schemeClr>
                </a:solidFill>
              </a:rPr>
              <a:t>In Läden auf Bauernhöfen ist es häufig einfacher, regional und saisonal einzukaufen. Meist sind die Lebensmittel auch verpackungs- und plastikfrei. </a:t>
            </a:r>
          </a:p>
          <a:p>
            <a:r>
              <a:rPr lang="de-DE" sz="2800" dirty="0">
                <a:solidFill>
                  <a:schemeClr val="accent2">
                    <a:lumMod val="75000"/>
                  </a:schemeClr>
                </a:solidFill>
              </a:rPr>
              <a:t>Der Einkauf bei einem Hofladen spart also Müll und Emissionen durch kürzere Transportwege und schützt die Umwelt.</a:t>
            </a:r>
          </a:p>
          <a:p>
            <a:endParaRPr lang="de-DE" dirty="0"/>
          </a:p>
        </p:txBody>
      </p:sp>
    </p:spTree>
    <p:extLst>
      <p:ext uri="{BB962C8B-B14F-4D97-AF65-F5344CB8AC3E}">
        <p14:creationId xmlns:p14="http://schemas.microsoft.com/office/powerpoint/2010/main" val="2097530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55FD5D15-EB5A-CC46-83AC-6EC5EA4B0823}"/>
              </a:ext>
            </a:extLst>
          </p:cNvPr>
          <p:cNvSpPr>
            <a:spLocks noGrp="1"/>
          </p:cNvSpPr>
          <p:nvPr>
            <p:ph type="title"/>
          </p:nvPr>
        </p:nvSpPr>
        <p:spPr>
          <a:xfrm>
            <a:off x="7181723" y="609599"/>
            <a:ext cx="4512989" cy="5141843"/>
          </a:xfrm>
        </p:spPr>
        <p:txBody>
          <a:bodyPr anchor="ctr">
            <a:normAutofit/>
          </a:bodyPr>
          <a:lstStyle/>
          <a:p>
            <a:pPr>
              <a:lnSpc>
                <a:spcPct val="90000"/>
              </a:lnSpc>
            </a:pPr>
            <a:r>
              <a:rPr lang="de-DE" dirty="0">
                <a:solidFill>
                  <a:srgbClr val="FFFFFF"/>
                </a:solidFill>
              </a:rPr>
              <a:t>Was gibt es denn jetzt gerade im März für regionales Gemüse und Obst? </a:t>
            </a:r>
            <a:br>
              <a:rPr lang="de-DE" dirty="0">
                <a:solidFill>
                  <a:srgbClr val="FFFFFF"/>
                </a:solidFill>
              </a:rPr>
            </a:br>
            <a:br>
              <a:rPr lang="de-DE" dirty="0">
                <a:solidFill>
                  <a:srgbClr val="FFFFFF"/>
                </a:solidFill>
              </a:rPr>
            </a:br>
            <a:endParaRPr lang="de-DE" dirty="0">
              <a:solidFill>
                <a:srgbClr val="FFFFFF"/>
              </a:solidFill>
            </a:endParaRPr>
          </a:p>
        </p:txBody>
      </p:sp>
      <p:pic>
        <p:nvPicPr>
          <p:cNvPr id="4" name="Grafik 3">
            <a:extLst>
              <a:ext uri="{FF2B5EF4-FFF2-40B4-BE49-F238E27FC236}">
                <a16:creationId xmlns:a16="http://schemas.microsoft.com/office/drawing/2014/main" id="{D22348DF-018B-7048-A2C2-5F0E0EE75222}"/>
              </a:ext>
            </a:extLst>
          </p:cNvPr>
          <p:cNvPicPr>
            <a:picLocks noChangeAspect="1"/>
          </p:cNvPicPr>
          <p:nvPr/>
        </p:nvPicPr>
        <p:blipFill>
          <a:blip r:embed="rId2"/>
          <a:stretch>
            <a:fillRect/>
          </a:stretch>
        </p:blipFill>
        <p:spPr>
          <a:xfrm>
            <a:off x="31805" y="-143507"/>
            <a:ext cx="5604381" cy="7001506"/>
          </a:xfrm>
          <a:prstGeom prst="rect">
            <a:avLst/>
          </a:prstGeom>
        </p:spPr>
      </p:pic>
    </p:spTree>
    <p:extLst>
      <p:ext uri="{BB962C8B-B14F-4D97-AF65-F5344CB8AC3E}">
        <p14:creationId xmlns:p14="http://schemas.microsoft.com/office/powerpoint/2010/main" val="1245499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B5924A-8B3C-A046-9A7B-28ADC879E886}"/>
              </a:ext>
            </a:extLst>
          </p:cNvPr>
          <p:cNvSpPr>
            <a:spLocks noGrp="1"/>
          </p:cNvSpPr>
          <p:nvPr>
            <p:ph type="title"/>
          </p:nvPr>
        </p:nvSpPr>
        <p:spPr>
          <a:xfrm>
            <a:off x="419567" y="1001486"/>
            <a:ext cx="3547581" cy="4093028"/>
          </a:xfrm>
        </p:spPr>
        <p:txBody>
          <a:bodyPr anchor="ctr">
            <a:normAutofit/>
          </a:bodyPr>
          <a:lstStyle/>
          <a:p>
            <a:r>
              <a:rPr lang="en-US" sz="4100" b="1" dirty="0" err="1"/>
              <a:t>Deine</a:t>
            </a:r>
            <a:r>
              <a:rPr lang="en-US" sz="4100" b="1" dirty="0"/>
              <a:t> </a:t>
            </a:r>
            <a:r>
              <a:rPr lang="en-US" sz="4100" b="1" dirty="0" err="1"/>
              <a:t>Aufgaben</a:t>
            </a:r>
            <a:r>
              <a:rPr lang="en-US" sz="4100" b="1" dirty="0"/>
              <a:t> </a:t>
            </a:r>
            <a:br>
              <a:rPr lang="en-US" sz="4100" b="1" dirty="0"/>
            </a:br>
            <a:r>
              <a:rPr lang="en-US" sz="4100" b="1" dirty="0" err="1"/>
              <a:t>für</a:t>
            </a:r>
            <a:r>
              <a:rPr lang="en-US" sz="4100" b="1" dirty="0"/>
              <a:t> </a:t>
            </a:r>
            <a:r>
              <a:rPr lang="en-US" sz="4100" b="1" dirty="0" err="1"/>
              <a:t>diese</a:t>
            </a:r>
            <a:r>
              <a:rPr lang="en-US" sz="4100" b="1" dirty="0"/>
              <a:t> </a:t>
            </a:r>
            <a:r>
              <a:rPr lang="en-US" sz="4100" b="1" dirty="0" err="1"/>
              <a:t>Fastenwoche</a:t>
            </a:r>
            <a:r>
              <a:rPr lang="en-US" sz="4100" b="1" dirty="0"/>
              <a:t>: </a:t>
            </a:r>
            <a:endParaRPr lang="de-DE" sz="4100" dirty="0"/>
          </a:p>
        </p:txBody>
      </p:sp>
      <p:grpSp>
        <p:nvGrpSpPr>
          <p:cNvPr id="26"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7"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Inhaltsplatzhalter 3">
            <a:extLst>
              <a:ext uri="{FF2B5EF4-FFF2-40B4-BE49-F238E27FC236}">
                <a16:creationId xmlns:a16="http://schemas.microsoft.com/office/drawing/2014/main" id="{91E8D210-725E-9987-D8DF-D5663707CEAC}"/>
              </a:ext>
            </a:extLst>
          </p:cNvPr>
          <p:cNvGraphicFramePr>
            <a:graphicFrameLocks noGrp="1"/>
          </p:cNvGraphicFramePr>
          <p:nvPr>
            <p:ph idx="1"/>
            <p:extLst>
              <p:ext uri="{D42A27DB-BD31-4B8C-83A1-F6EECF244321}">
                <p14:modId xmlns:p14="http://schemas.microsoft.com/office/powerpoint/2010/main" val="3835927151"/>
              </p:ext>
            </p:extLst>
          </p:nvPr>
        </p:nvGraphicFramePr>
        <p:xfrm>
          <a:off x="4916552" y="514351"/>
          <a:ext cx="6826713" cy="5409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Stick Figure Series Green Woman / to do Liste | Vektorgrafik, Figuren  zeichnen, Lizenzfreie bilder">
            <a:extLst>
              <a:ext uri="{FF2B5EF4-FFF2-40B4-BE49-F238E27FC236}">
                <a16:creationId xmlns:a16="http://schemas.microsoft.com/office/drawing/2014/main" id="{7FA1AC53-E839-6E4F-A6E6-7BDF7E7882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734" y="4453869"/>
            <a:ext cx="2262702" cy="209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93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50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2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2ED567-06B3-4107-9773-BBB6BD786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72A7E29C-CB2D-C140-A73B-6698D0BA2F05}"/>
              </a:ext>
            </a:extLst>
          </p:cNvPr>
          <p:cNvSpPr>
            <a:spLocks noGrp="1"/>
          </p:cNvSpPr>
          <p:nvPr>
            <p:ph idx="1"/>
          </p:nvPr>
        </p:nvSpPr>
        <p:spPr>
          <a:xfrm>
            <a:off x="160692" y="1253067"/>
            <a:ext cx="7251940" cy="4351866"/>
          </a:xfrm>
        </p:spPr>
        <p:txBody>
          <a:bodyPr anchor="ctr">
            <a:normAutofit fontScale="77500" lnSpcReduction="20000"/>
          </a:bodyPr>
          <a:lstStyle/>
          <a:p>
            <a:pPr marL="0" indent="0">
              <a:buNone/>
            </a:pPr>
            <a:r>
              <a:rPr lang="en-US" sz="3900" dirty="0" err="1">
                <a:solidFill>
                  <a:schemeClr val="accent2">
                    <a:lumMod val="50000"/>
                  </a:schemeClr>
                </a:solidFill>
              </a:rPr>
              <a:t>Im</a:t>
            </a:r>
            <a:r>
              <a:rPr lang="en-US" sz="3900" dirty="0">
                <a:solidFill>
                  <a:schemeClr val="accent2">
                    <a:lumMod val="50000"/>
                  </a:schemeClr>
                </a:solidFill>
              </a:rPr>
              <a:t> Internet </a:t>
            </a:r>
            <a:r>
              <a:rPr lang="en-US" sz="3900" dirty="0" err="1">
                <a:solidFill>
                  <a:schemeClr val="accent2">
                    <a:lumMod val="50000"/>
                  </a:schemeClr>
                </a:solidFill>
              </a:rPr>
              <a:t>findest</a:t>
            </a:r>
            <a:r>
              <a:rPr lang="en-US" sz="3900" dirty="0">
                <a:solidFill>
                  <a:schemeClr val="accent2">
                    <a:lumMod val="50000"/>
                  </a:schemeClr>
                </a:solidFill>
              </a:rPr>
              <a:t> du </a:t>
            </a:r>
            <a:r>
              <a:rPr lang="en-US" sz="3900" dirty="0" err="1">
                <a:solidFill>
                  <a:schemeClr val="accent2">
                    <a:lumMod val="50000"/>
                  </a:schemeClr>
                </a:solidFill>
              </a:rPr>
              <a:t>viele</a:t>
            </a:r>
            <a:r>
              <a:rPr lang="en-US" sz="3900" dirty="0">
                <a:solidFill>
                  <a:schemeClr val="accent2">
                    <a:lumMod val="50000"/>
                  </a:schemeClr>
                </a:solidFill>
              </a:rPr>
              <a:t> </a:t>
            </a:r>
            <a:r>
              <a:rPr lang="en-US" sz="3900" dirty="0" err="1">
                <a:solidFill>
                  <a:schemeClr val="accent2">
                    <a:lumMod val="50000"/>
                  </a:schemeClr>
                </a:solidFill>
              </a:rPr>
              <a:t>tolle</a:t>
            </a:r>
            <a:r>
              <a:rPr lang="en-US" sz="3900" dirty="0">
                <a:solidFill>
                  <a:schemeClr val="accent2">
                    <a:lumMod val="50000"/>
                  </a:schemeClr>
                </a:solidFill>
              </a:rPr>
              <a:t> </a:t>
            </a:r>
            <a:r>
              <a:rPr lang="en-US" sz="3900" dirty="0" err="1">
                <a:solidFill>
                  <a:schemeClr val="accent2">
                    <a:lumMod val="50000"/>
                  </a:schemeClr>
                </a:solidFill>
              </a:rPr>
              <a:t>Rezepte</a:t>
            </a:r>
            <a:r>
              <a:rPr lang="en-US" sz="3900" dirty="0">
                <a:solidFill>
                  <a:schemeClr val="accent2">
                    <a:lumMod val="50000"/>
                  </a:schemeClr>
                </a:solidFill>
              </a:rPr>
              <a:t> auf den Seiten, wo es </a:t>
            </a:r>
            <a:r>
              <a:rPr lang="en-US" sz="3900" dirty="0" err="1">
                <a:solidFill>
                  <a:schemeClr val="accent2">
                    <a:lumMod val="50000"/>
                  </a:schemeClr>
                </a:solidFill>
              </a:rPr>
              <a:t>auch</a:t>
            </a:r>
            <a:r>
              <a:rPr lang="en-US" sz="3900" dirty="0">
                <a:solidFill>
                  <a:schemeClr val="accent2">
                    <a:lumMod val="50000"/>
                  </a:schemeClr>
                </a:solidFill>
              </a:rPr>
              <a:t> </a:t>
            </a:r>
            <a:r>
              <a:rPr lang="en-US" sz="3900" dirty="0" err="1">
                <a:solidFill>
                  <a:schemeClr val="accent2">
                    <a:lumMod val="50000"/>
                  </a:schemeClr>
                </a:solidFill>
              </a:rPr>
              <a:t>saisonale</a:t>
            </a:r>
            <a:r>
              <a:rPr lang="en-US" sz="3900" dirty="0">
                <a:solidFill>
                  <a:schemeClr val="accent2">
                    <a:lumMod val="50000"/>
                  </a:schemeClr>
                </a:solidFill>
              </a:rPr>
              <a:t> </a:t>
            </a:r>
            <a:r>
              <a:rPr lang="en-US" sz="3900" dirty="0" err="1">
                <a:solidFill>
                  <a:schemeClr val="accent2">
                    <a:lumMod val="50000"/>
                  </a:schemeClr>
                </a:solidFill>
              </a:rPr>
              <a:t>Gemüsekalender</a:t>
            </a:r>
            <a:r>
              <a:rPr lang="en-US" sz="3900" dirty="0">
                <a:solidFill>
                  <a:schemeClr val="accent2">
                    <a:lumMod val="50000"/>
                  </a:schemeClr>
                </a:solidFill>
              </a:rPr>
              <a:t> </a:t>
            </a:r>
            <a:r>
              <a:rPr lang="en-US" sz="3900" dirty="0" err="1">
                <a:solidFill>
                  <a:schemeClr val="accent2">
                    <a:lumMod val="50000"/>
                  </a:schemeClr>
                </a:solidFill>
              </a:rPr>
              <a:t>gibt</a:t>
            </a:r>
            <a:r>
              <a:rPr lang="en-US" sz="3900" dirty="0">
                <a:solidFill>
                  <a:schemeClr val="accent2">
                    <a:lumMod val="50000"/>
                  </a:schemeClr>
                </a:solidFill>
              </a:rPr>
              <a:t>... </a:t>
            </a:r>
          </a:p>
          <a:p>
            <a:pPr marL="0" indent="0">
              <a:buNone/>
            </a:pPr>
            <a:r>
              <a:rPr lang="en-US" sz="2800" dirty="0">
                <a:solidFill>
                  <a:schemeClr val="accent2">
                    <a:lumMod val="50000"/>
                  </a:schemeClr>
                </a:solidFill>
              </a:rPr>
              <a:t> </a:t>
            </a:r>
          </a:p>
          <a:p>
            <a:r>
              <a:rPr lang="en-US" sz="2800" dirty="0">
                <a:hlinkClick r:id="rId2"/>
              </a:rPr>
              <a:t>https://www.hofladen-bauernladen.info/in/bobingen/2004</a:t>
            </a:r>
            <a:endParaRPr lang="en-US" sz="2800" dirty="0"/>
          </a:p>
          <a:p>
            <a:r>
              <a:rPr lang="en-US" sz="2800" dirty="0">
                <a:hlinkClick r:id="rId3"/>
              </a:rPr>
              <a:t>https://gohofladen.de/Bobingen/</a:t>
            </a:r>
            <a:endParaRPr lang="en-US" sz="2800" dirty="0"/>
          </a:p>
          <a:p>
            <a:r>
              <a:rPr lang="en-US" sz="2800" dirty="0">
                <a:hlinkClick r:id="rId4"/>
              </a:rPr>
              <a:t>https://unser-kleinerladen.de</a:t>
            </a:r>
            <a:r>
              <a:rPr lang="en-US" sz="2800" dirty="0"/>
              <a:t> </a:t>
            </a:r>
            <a:r>
              <a:rPr lang="en-US" sz="2600" dirty="0"/>
              <a:t>(</a:t>
            </a:r>
            <a:r>
              <a:rPr lang="en-US" sz="2600" dirty="0" err="1"/>
              <a:t>Neueröffnung</a:t>
            </a:r>
            <a:r>
              <a:rPr lang="en-US" sz="2600" dirty="0"/>
              <a:t> ab 15.3.) </a:t>
            </a:r>
          </a:p>
          <a:p>
            <a:endParaRPr lang="en-US" sz="2800" dirty="0"/>
          </a:p>
          <a:p>
            <a:pPr marL="0" indent="0">
              <a:buNone/>
            </a:pPr>
            <a:r>
              <a:rPr lang="en-US" sz="2800" dirty="0"/>
              <a:t>     </a:t>
            </a:r>
            <a:endParaRPr lang="de-DE" dirty="0"/>
          </a:p>
        </p:txBody>
      </p:sp>
      <p:sp>
        <p:nvSpPr>
          <p:cNvPr id="12" name="Rectangle 11">
            <a:extLst>
              <a:ext uri="{FF2B5EF4-FFF2-40B4-BE49-F238E27FC236}">
                <a16:creationId xmlns:a16="http://schemas.microsoft.com/office/drawing/2014/main" id="{AF551D8B-3775-4477-88B7-7B7C350D3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4" name="Straight Connector 13">
            <a:extLst>
              <a:ext uri="{FF2B5EF4-FFF2-40B4-BE49-F238E27FC236}">
                <a16:creationId xmlns:a16="http://schemas.microsoft.com/office/drawing/2014/main" id="{1A901C3D-CFAE-460D-BD0E-7D22164D7D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37C0EA9-1437-4437-9D20-2BBDA1AA9F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2C153736-D102-4F57-9DE7-615AFC02B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D52A0D23-45DD-4DF4-ADE6-A81F409BB9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itel 4">
            <a:extLst>
              <a:ext uri="{FF2B5EF4-FFF2-40B4-BE49-F238E27FC236}">
                <a16:creationId xmlns:a16="http://schemas.microsoft.com/office/drawing/2014/main" id="{0E9A8F7C-F380-F841-A97A-B7A0C6AB810A}"/>
              </a:ext>
            </a:extLst>
          </p:cNvPr>
          <p:cNvSpPr>
            <a:spLocks noGrp="1"/>
          </p:cNvSpPr>
          <p:nvPr>
            <p:ph type="title"/>
          </p:nvPr>
        </p:nvSpPr>
        <p:spPr>
          <a:xfrm>
            <a:off x="7829658" y="1253067"/>
            <a:ext cx="3371742" cy="4351866"/>
          </a:xfrm>
        </p:spPr>
        <p:txBody>
          <a:bodyPr anchor="ctr">
            <a:normAutofit/>
          </a:bodyPr>
          <a:lstStyle/>
          <a:p>
            <a:r>
              <a:rPr lang="de-DE" sz="4000" dirty="0">
                <a:solidFill>
                  <a:schemeClr val="bg1"/>
                </a:solidFill>
              </a:rPr>
              <a:t>TIPP</a:t>
            </a:r>
          </a:p>
        </p:txBody>
      </p:sp>
    </p:spTree>
    <p:extLst>
      <p:ext uri="{BB962C8B-B14F-4D97-AF65-F5344CB8AC3E}">
        <p14:creationId xmlns:p14="http://schemas.microsoft.com/office/powerpoint/2010/main" val="962673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2B57EBF-D080-B944-846E-B0E2CCA1A072}"/>
              </a:ext>
            </a:extLst>
          </p:cNvPr>
          <p:cNvSpPr>
            <a:spLocks noGrp="1"/>
          </p:cNvSpPr>
          <p:nvPr>
            <p:ph type="title"/>
          </p:nvPr>
        </p:nvSpPr>
        <p:spPr>
          <a:xfrm>
            <a:off x="1333501" y="609600"/>
            <a:ext cx="9586289" cy="1320800"/>
          </a:xfrm>
        </p:spPr>
        <p:txBody>
          <a:bodyPr>
            <a:normAutofit fontScale="90000"/>
          </a:bodyPr>
          <a:lstStyle/>
          <a:p>
            <a:r>
              <a:rPr lang="de-DE" sz="4900" dirty="0"/>
              <a:t>Unsere Fastenwoche 2 startet …</a:t>
            </a:r>
            <a:br>
              <a:rPr lang="de-DE" sz="3200" dirty="0"/>
            </a:br>
            <a:br>
              <a:rPr lang="de-DE" sz="3200" dirty="0"/>
            </a:br>
            <a:endParaRPr lang="de-DE" dirty="0"/>
          </a:p>
        </p:txBody>
      </p:sp>
      <p:sp>
        <p:nvSpPr>
          <p:cNvPr id="33" name="Isosceles Triangle 32">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nhaltsplatzhalter 2">
            <a:extLst>
              <a:ext uri="{FF2B5EF4-FFF2-40B4-BE49-F238E27FC236}">
                <a16:creationId xmlns:a16="http://schemas.microsoft.com/office/drawing/2014/main" id="{BD6590B4-7946-2E41-8437-9230EC2AC0BE}"/>
              </a:ext>
            </a:extLst>
          </p:cNvPr>
          <p:cNvSpPr>
            <a:spLocks noGrp="1"/>
          </p:cNvSpPr>
          <p:nvPr>
            <p:ph idx="1"/>
          </p:nvPr>
        </p:nvSpPr>
        <p:spPr>
          <a:xfrm>
            <a:off x="1333502" y="2160589"/>
            <a:ext cx="8596668" cy="3880773"/>
          </a:xfrm>
        </p:spPr>
        <p:txBody>
          <a:bodyPr>
            <a:normAutofit/>
          </a:bodyPr>
          <a:lstStyle/>
          <a:p>
            <a:pPr marL="0" indent="0">
              <a:buNone/>
            </a:pPr>
            <a:r>
              <a:rPr lang="de-DE" sz="4400" dirty="0">
                <a:solidFill>
                  <a:schemeClr val="accent2">
                    <a:lumMod val="50000"/>
                  </a:schemeClr>
                </a:solidFill>
              </a:rPr>
              <a:t>Das neue Fastenthema ist…</a:t>
            </a:r>
          </a:p>
          <a:p>
            <a:endParaRPr lang="de-DE" sz="4400" dirty="0">
              <a:solidFill>
                <a:schemeClr val="accent2">
                  <a:lumMod val="50000"/>
                </a:schemeClr>
              </a:solidFill>
            </a:endParaRPr>
          </a:p>
          <a:p>
            <a:endParaRPr lang="de-DE" sz="4400" dirty="0">
              <a:solidFill>
                <a:schemeClr val="accent2">
                  <a:lumMod val="50000"/>
                </a:schemeClr>
              </a:solidFill>
            </a:endParaRPr>
          </a:p>
          <a:p>
            <a:endParaRPr lang="de-DE" sz="4400" dirty="0"/>
          </a:p>
        </p:txBody>
      </p:sp>
      <p:sp>
        <p:nvSpPr>
          <p:cNvPr id="35" name="Isosceles Triangle 34">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6019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4400" dirty="0">
                <a:latin typeface="Broadway" panose="04040905080B02020502" pitchFamily="82" charset="0"/>
              </a:rPr>
              <a:t>Regionale und saisonale Ernährung  </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4941" y="2160588"/>
            <a:ext cx="5822155" cy="3881437"/>
          </a:xfrm>
        </p:spPr>
      </p:pic>
    </p:spTree>
    <p:extLst>
      <p:ext uri="{BB962C8B-B14F-4D97-AF65-F5344CB8AC3E}">
        <p14:creationId xmlns:p14="http://schemas.microsoft.com/office/powerpoint/2010/main" val="3618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43679" y="2555986"/>
            <a:ext cx="9189366" cy="4401205"/>
          </a:xfrm>
          <a:prstGeom prst="rect">
            <a:avLst/>
          </a:prstGeom>
        </p:spPr>
        <p:txBody>
          <a:bodyPr wrap="square">
            <a:spAutoFit/>
          </a:bodyPr>
          <a:lstStyle/>
          <a:p>
            <a:endParaRPr lang="de-DE" sz="2800" dirty="0">
              <a:solidFill>
                <a:schemeClr val="accent2">
                  <a:lumMod val="75000"/>
                </a:schemeClr>
              </a:solidFill>
            </a:endParaRPr>
          </a:p>
          <a:p>
            <a:r>
              <a:rPr lang="de-DE" sz="2800" dirty="0">
                <a:solidFill>
                  <a:schemeClr val="accent2">
                    <a:lumMod val="75000"/>
                  </a:schemeClr>
                </a:solidFill>
              </a:rPr>
              <a:t>Obst-Weihnachtsbäume, </a:t>
            </a:r>
          </a:p>
          <a:p>
            <a:endParaRPr lang="de-DE" sz="2800" dirty="0">
              <a:solidFill>
                <a:schemeClr val="accent2">
                  <a:lumMod val="75000"/>
                </a:schemeClr>
              </a:solidFill>
            </a:endParaRPr>
          </a:p>
          <a:p>
            <a:r>
              <a:rPr lang="de-DE" sz="2800" dirty="0">
                <a:solidFill>
                  <a:schemeClr val="accent2">
                    <a:lumMod val="75000"/>
                  </a:schemeClr>
                </a:solidFill>
              </a:rPr>
              <a:t>Beeren-Nikoläuse, </a:t>
            </a:r>
          </a:p>
          <a:p>
            <a:endParaRPr lang="de-DE" sz="2800" dirty="0">
              <a:solidFill>
                <a:schemeClr val="accent2">
                  <a:lumMod val="75000"/>
                </a:schemeClr>
              </a:solidFill>
            </a:endParaRPr>
          </a:p>
          <a:p>
            <a:r>
              <a:rPr lang="de-DE" sz="2800" dirty="0">
                <a:solidFill>
                  <a:schemeClr val="accent2">
                    <a:lumMod val="75000"/>
                  </a:schemeClr>
                </a:solidFill>
              </a:rPr>
              <a:t>Heidelbeeren, Himbeeren und leckere Erdbeeren im Winter …. </a:t>
            </a:r>
          </a:p>
          <a:p>
            <a:endParaRPr lang="de-DE" sz="2800" dirty="0">
              <a:solidFill>
                <a:schemeClr val="accent2">
                  <a:lumMod val="75000"/>
                </a:schemeClr>
              </a:solidFill>
            </a:endParaRPr>
          </a:p>
          <a:p>
            <a:r>
              <a:rPr lang="de-DE" sz="2800" dirty="0">
                <a:solidFill>
                  <a:schemeClr val="accent2">
                    <a:lumMod val="75000"/>
                  </a:schemeClr>
                </a:solidFill>
              </a:rPr>
              <a:t>Wer kennt das nicht? </a:t>
            </a:r>
          </a:p>
          <a:p>
            <a:endParaRPr lang="de-DE" sz="2800" dirty="0">
              <a:solidFill>
                <a:schemeClr val="accent2">
                  <a:lumMod val="75000"/>
                </a:schemeClr>
              </a:solidFill>
            </a:endParaRPr>
          </a:p>
        </p:txBody>
      </p:sp>
      <p:pic>
        <p:nvPicPr>
          <p:cNvPr id="5124" name="Picture 4" descr="Naschen erlaubt: Gesunde Weihnachtssnacks für Groß und Klein | ALEXMENÜ  GmbH &amp;amp;amp; Co. KG">
            <a:extLst>
              <a:ext uri="{FF2B5EF4-FFF2-40B4-BE49-F238E27FC236}">
                <a16:creationId xmlns:a16="http://schemas.microsoft.com/office/drawing/2014/main" id="{45FF02E3-405C-5146-A716-EE0785BFA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8374" y="2538895"/>
            <a:ext cx="2670314" cy="178020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B3FE8541-6FBA-9044-A58F-FDC3D612FA41}"/>
              </a:ext>
            </a:extLst>
          </p:cNvPr>
          <p:cNvPicPr>
            <a:picLocks noChangeAspect="1"/>
          </p:cNvPicPr>
          <p:nvPr/>
        </p:nvPicPr>
        <p:blipFill>
          <a:blip r:embed="rId3"/>
          <a:stretch>
            <a:fillRect/>
          </a:stretch>
        </p:blipFill>
        <p:spPr>
          <a:xfrm>
            <a:off x="2158955" y="23545"/>
            <a:ext cx="2015062" cy="2748242"/>
          </a:xfrm>
          <a:prstGeom prst="rect">
            <a:avLst/>
          </a:prstGeom>
        </p:spPr>
      </p:pic>
    </p:spTree>
    <p:extLst>
      <p:ext uri="{BB962C8B-B14F-4D97-AF65-F5344CB8AC3E}">
        <p14:creationId xmlns:p14="http://schemas.microsoft.com/office/powerpoint/2010/main" val="4169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dissolve">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DA10B4-F2F9-7E42-848E-AC511E4E7244}"/>
              </a:ext>
            </a:extLst>
          </p:cNvPr>
          <p:cNvSpPr>
            <a:spLocks noGrp="1"/>
          </p:cNvSpPr>
          <p:nvPr>
            <p:ph type="title"/>
          </p:nvPr>
        </p:nvSpPr>
        <p:spPr>
          <a:xfrm>
            <a:off x="5337829" y="423862"/>
            <a:ext cx="5777846" cy="3262313"/>
          </a:xfrm>
        </p:spPr>
        <p:txBody>
          <a:bodyPr>
            <a:normAutofit/>
          </a:bodyPr>
          <a:lstStyle/>
          <a:p>
            <a:r>
              <a:rPr lang="de-DE" dirty="0"/>
              <a:t>Aber ….</a:t>
            </a:r>
            <a:br>
              <a:rPr lang="de-DE" dirty="0"/>
            </a:br>
            <a:r>
              <a:rPr lang="de-DE" dirty="0"/>
              <a:t>bei  wem von uns</a:t>
            </a:r>
            <a:br>
              <a:rPr lang="de-DE" dirty="0"/>
            </a:br>
            <a:r>
              <a:rPr lang="de-DE" dirty="0"/>
              <a:t>wachsen im Dezember Erdbeeren im Garten </a:t>
            </a:r>
            <a:br>
              <a:rPr lang="de-DE" dirty="0"/>
            </a:br>
            <a:r>
              <a:rPr lang="de-DE" dirty="0"/>
              <a:t>oder Gewächshaus? </a:t>
            </a:r>
          </a:p>
        </p:txBody>
      </p:sp>
      <p:pic>
        <p:nvPicPr>
          <p:cNvPr id="7" name="Picture 6" descr="Erdbeeren auf dem Boden">
            <a:extLst>
              <a:ext uri="{FF2B5EF4-FFF2-40B4-BE49-F238E27FC236}">
                <a16:creationId xmlns:a16="http://schemas.microsoft.com/office/drawing/2014/main" id="{A6ED99DD-6FEB-3C3F-6278-9D3E11F02387}"/>
              </a:ext>
            </a:extLst>
          </p:cNvPr>
          <p:cNvPicPr>
            <a:picLocks noChangeAspect="1"/>
          </p:cNvPicPr>
          <p:nvPr/>
        </p:nvPicPr>
        <p:blipFill rotWithShape="1">
          <a:blip r:embed="rId2"/>
          <a:srcRect l="21854" r="25635"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Inhaltsplatzhalter 7">
            <a:extLst>
              <a:ext uri="{FF2B5EF4-FFF2-40B4-BE49-F238E27FC236}">
                <a16:creationId xmlns:a16="http://schemas.microsoft.com/office/drawing/2014/main" id="{102B2E48-F41B-FD46-8EFB-0B410DECACA3}"/>
              </a:ext>
            </a:extLst>
          </p:cNvPr>
          <p:cNvSpPr>
            <a:spLocks noGrp="1"/>
          </p:cNvSpPr>
          <p:nvPr>
            <p:ph idx="1"/>
          </p:nvPr>
        </p:nvSpPr>
        <p:spPr>
          <a:xfrm>
            <a:off x="564173" y="8088315"/>
            <a:ext cx="8596668" cy="3880773"/>
          </a:xfrm>
        </p:spPr>
        <p:txBody>
          <a:bodyPr/>
          <a:lstStyle/>
          <a:p>
            <a:endParaRPr lang="de-DE"/>
          </a:p>
        </p:txBody>
      </p:sp>
      <p:pic>
        <p:nvPicPr>
          <p:cNvPr id="3074" name="Picture 2" descr="Kostenlose Frage Gesicht Cliparts, Download kostenlose ClipArt, kostenlose  ClipArt - Andere">
            <a:extLst>
              <a:ext uri="{FF2B5EF4-FFF2-40B4-BE49-F238E27FC236}">
                <a16:creationId xmlns:a16="http://schemas.microsoft.com/office/drawing/2014/main" id="{2DD8F0FD-4E07-114A-924A-E959AB2D4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463" y="3308822"/>
            <a:ext cx="3211512" cy="354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52661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4BBB07-251F-164D-A141-26396F9069FC}"/>
              </a:ext>
            </a:extLst>
          </p:cNvPr>
          <p:cNvSpPr>
            <a:spLocks noGrp="1"/>
          </p:cNvSpPr>
          <p:nvPr>
            <p:ph type="title"/>
          </p:nvPr>
        </p:nvSpPr>
        <p:spPr>
          <a:xfrm>
            <a:off x="2877609" y="3429000"/>
            <a:ext cx="5180542" cy="1320800"/>
          </a:xfrm>
        </p:spPr>
        <p:txBody>
          <a:bodyPr/>
          <a:lstStyle/>
          <a:p>
            <a:r>
              <a:rPr lang="de-DE" dirty="0">
                <a:hlinkClick r:id="rId2"/>
              </a:rPr>
              <a:t>Regionale Lebensmittel</a:t>
            </a:r>
            <a:endParaRPr lang="de-DE" dirty="0"/>
          </a:p>
        </p:txBody>
      </p:sp>
      <p:sp>
        <p:nvSpPr>
          <p:cNvPr id="3" name="Inhaltsplatzhalter 2">
            <a:extLst>
              <a:ext uri="{FF2B5EF4-FFF2-40B4-BE49-F238E27FC236}">
                <a16:creationId xmlns:a16="http://schemas.microsoft.com/office/drawing/2014/main" id="{86143E3E-3327-1940-BCCC-23D52B175A7E}"/>
              </a:ext>
            </a:extLst>
          </p:cNvPr>
          <p:cNvSpPr>
            <a:spLocks noGrp="1"/>
          </p:cNvSpPr>
          <p:nvPr>
            <p:ph idx="1"/>
          </p:nvPr>
        </p:nvSpPr>
        <p:spPr>
          <a:xfrm>
            <a:off x="2877609" y="1560515"/>
            <a:ext cx="3966104" cy="1320801"/>
          </a:xfrm>
        </p:spPr>
        <p:txBody>
          <a:bodyPr>
            <a:normAutofit/>
          </a:bodyPr>
          <a:lstStyle/>
          <a:p>
            <a:endParaRPr lang="de-DE" dirty="0"/>
          </a:p>
          <a:p>
            <a:pPr marL="0" indent="0">
              <a:buNone/>
            </a:pPr>
            <a:r>
              <a:rPr lang="de-DE" sz="3600" dirty="0">
                <a:hlinkClick r:id="rId3"/>
              </a:rPr>
              <a:t>Lokal einkaufen  </a:t>
            </a:r>
            <a:endParaRPr lang="de-DE" sz="3600" dirty="0"/>
          </a:p>
        </p:txBody>
      </p:sp>
      <p:pic>
        <p:nvPicPr>
          <p:cNvPr id="2050" name="Picture 2" descr="632,690 Play Symbol Vektorgrafiken, Cliparts und Illustrationen Kaufen -  123RF">
            <a:extLst>
              <a:ext uri="{FF2B5EF4-FFF2-40B4-BE49-F238E27FC236}">
                <a16:creationId xmlns:a16="http://schemas.microsoft.com/office/drawing/2014/main" id="{F22EC28D-592A-5641-B2A3-E119CB0AACFF}"/>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8321" y="1555089"/>
            <a:ext cx="1633538" cy="128868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797B0976-B4EB-1447-BF99-C9EC690560F5}"/>
              </a:ext>
            </a:extLst>
          </p:cNvPr>
          <p:cNvSpPr txBox="1"/>
          <p:nvPr/>
        </p:nvSpPr>
        <p:spPr>
          <a:xfrm>
            <a:off x="1957388" y="4086225"/>
            <a:ext cx="184731" cy="369332"/>
          </a:xfrm>
          <a:prstGeom prst="rect">
            <a:avLst/>
          </a:prstGeom>
          <a:noFill/>
        </p:spPr>
        <p:txBody>
          <a:bodyPr wrap="none" rtlCol="0">
            <a:spAutoFit/>
          </a:bodyPr>
          <a:lstStyle/>
          <a:p>
            <a:endParaRPr lang="de-DE" dirty="0"/>
          </a:p>
        </p:txBody>
      </p:sp>
      <p:pic>
        <p:nvPicPr>
          <p:cNvPr id="12" name="Picture 2" descr="632,690 Play Symbol Vektorgrafiken, Cliparts und Illustrationen Kaufen -  123RF">
            <a:extLst>
              <a:ext uri="{FF2B5EF4-FFF2-40B4-BE49-F238E27FC236}">
                <a16:creationId xmlns:a16="http://schemas.microsoft.com/office/drawing/2014/main" id="{58E8E409-5F94-D144-8C3E-1C5A286410E3}"/>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8321" y="3166877"/>
            <a:ext cx="1633538" cy="128868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535442D7-831E-9143-A4B9-E5C729803B14}"/>
              </a:ext>
            </a:extLst>
          </p:cNvPr>
          <p:cNvSpPr txBox="1"/>
          <p:nvPr/>
        </p:nvSpPr>
        <p:spPr>
          <a:xfrm>
            <a:off x="3647113" y="1274954"/>
            <a:ext cx="1885585" cy="369332"/>
          </a:xfrm>
          <a:prstGeom prst="rect">
            <a:avLst/>
          </a:prstGeom>
          <a:noFill/>
        </p:spPr>
        <p:txBody>
          <a:bodyPr wrap="square" rtlCol="0">
            <a:spAutoFit/>
          </a:bodyPr>
          <a:lstStyle/>
          <a:p>
            <a:r>
              <a:rPr lang="de-DE" dirty="0"/>
              <a:t>Film für Kl. 8/9</a:t>
            </a:r>
          </a:p>
        </p:txBody>
      </p:sp>
      <p:sp>
        <p:nvSpPr>
          <p:cNvPr id="5" name="Textfeld 4">
            <a:extLst>
              <a:ext uri="{FF2B5EF4-FFF2-40B4-BE49-F238E27FC236}">
                <a16:creationId xmlns:a16="http://schemas.microsoft.com/office/drawing/2014/main" id="{A4AAD800-4F39-CB4F-BADF-DE55FAFFA191}"/>
              </a:ext>
            </a:extLst>
          </p:cNvPr>
          <p:cNvSpPr txBox="1"/>
          <p:nvPr/>
        </p:nvSpPr>
        <p:spPr>
          <a:xfrm>
            <a:off x="3647113" y="2970492"/>
            <a:ext cx="2103461" cy="369332"/>
          </a:xfrm>
          <a:prstGeom prst="rect">
            <a:avLst/>
          </a:prstGeom>
          <a:noFill/>
        </p:spPr>
        <p:txBody>
          <a:bodyPr wrap="none" rtlCol="0">
            <a:spAutoFit/>
          </a:bodyPr>
          <a:lstStyle/>
          <a:p>
            <a:r>
              <a:rPr lang="de-DE" dirty="0"/>
              <a:t>Film für  Kl. 5/6/7</a:t>
            </a:r>
          </a:p>
        </p:txBody>
      </p:sp>
    </p:spTree>
    <p:extLst>
      <p:ext uri="{BB962C8B-B14F-4D97-AF65-F5344CB8AC3E}">
        <p14:creationId xmlns:p14="http://schemas.microsoft.com/office/powerpoint/2010/main" val="177582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0D898D-DE23-A34C-B90A-21B2FC9C6639}"/>
              </a:ext>
            </a:extLst>
          </p:cNvPr>
          <p:cNvSpPr>
            <a:spLocks noGrp="1"/>
          </p:cNvSpPr>
          <p:nvPr>
            <p:ph type="title"/>
          </p:nvPr>
        </p:nvSpPr>
        <p:spPr>
          <a:xfrm>
            <a:off x="433593" y="581025"/>
            <a:ext cx="8596668" cy="660400"/>
          </a:xfrm>
        </p:spPr>
        <p:txBody>
          <a:bodyPr/>
          <a:lstStyle/>
          <a:p>
            <a:pPr algn="ctr"/>
            <a:r>
              <a:rPr lang="de-DE" dirty="0"/>
              <a:t>ALSO MERKE! </a:t>
            </a:r>
          </a:p>
        </p:txBody>
      </p:sp>
      <p:sp>
        <p:nvSpPr>
          <p:cNvPr id="4" name="Rechteck 3">
            <a:extLst>
              <a:ext uri="{FF2B5EF4-FFF2-40B4-BE49-F238E27FC236}">
                <a16:creationId xmlns:a16="http://schemas.microsoft.com/office/drawing/2014/main" id="{AABF220D-3B28-5E4D-848B-D5900E8ED4C3}"/>
              </a:ext>
            </a:extLst>
          </p:cNvPr>
          <p:cNvSpPr/>
          <p:nvPr/>
        </p:nvSpPr>
        <p:spPr>
          <a:xfrm>
            <a:off x="516834" y="1241425"/>
            <a:ext cx="10243932" cy="5016758"/>
          </a:xfrm>
          <a:prstGeom prst="rect">
            <a:avLst/>
          </a:prstGeom>
        </p:spPr>
        <p:txBody>
          <a:bodyPr wrap="square">
            <a:spAutoFit/>
          </a:bodyPr>
          <a:lstStyle/>
          <a:p>
            <a:pPr marL="457200" indent="-457200">
              <a:buFont typeface="Wingdings" pitchFamily="2" charset="2"/>
              <a:buChar char="ü"/>
            </a:pPr>
            <a:r>
              <a:rPr lang="de-DE" sz="3200" dirty="0">
                <a:solidFill>
                  <a:schemeClr val="accent2">
                    <a:lumMod val="75000"/>
                  </a:schemeClr>
                </a:solidFill>
              </a:rPr>
              <a:t>Kohl im Winter  </a:t>
            </a:r>
          </a:p>
          <a:p>
            <a:pPr marL="457200" indent="-457200">
              <a:buFont typeface="Wingdings" pitchFamily="2" charset="2"/>
              <a:buChar char="ü"/>
            </a:pPr>
            <a:r>
              <a:rPr lang="de-DE" sz="3200" dirty="0">
                <a:solidFill>
                  <a:schemeClr val="accent2">
                    <a:lumMod val="75000"/>
                  </a:schemeClr>
                </a:solidFill>
              </a:rPr>
              <a:t>Beeren im Sommer </a:t>
            </a:r>
          </a:p>
          <a:p>
            <a:pPr marL="457200" indent="-457200">
              <a:buFont typeface="Wingdings" pitchFamily="2" charset="2"/>
              <a:buChar char="ü"/>
            </a:pPr>
            <a:r>
              <a:rPr lang="de-DE" sz="3200" dirty="0">
                <a:solidFill>
                  <a:schemeClr val="accent2">
                    <a:lumMod val="75000"/>
                  </a:schemeClr>
                </a:solidFill>
              </a:rPr>
              <a:t>Kartoffeln/Äpfel ganzjährig</a:t>
            </a:r>
          </a:p>
          <a:p>
            <a:endParaRPr lang="de-DE" sz="3200" dirty="0">
              <a:solidFill>
                <a:schemeClr val="accent2">
                  <a:lumMod val="75000"/>
                </a:schemeClr>
              </a:solidFill>
            </a:endParaRPr>
          </a:p>
          <a:p>
            <a:r>
              <a:rPr lang="de-DE" sz="3200" dirty="0">
                <a:solidFill>
                  <a:schemeClr val="accent2">
                    <a:lumMod val="75000"/>
                  </a:schemeClr>
                </a:solidFill>
              </a:rPr>
              <a:t>DENN, wenn wir hauptsächlich </a:t>
            </a:r>
            <a:r>
              <a:rPr lang="de-DE" sz="3200" b="1" dirty="0">
                <a:solidFill>
                  <a:schemeClr val="accent2">
                    <a:lumMod val="75000"/>
                  </a:schemeClr>
                </a:solidFill>
                <a:highlight>
                  <a:srgbClr val="FFFF00"/>
                </a:highlight>
              </a:rPr>
              <a:t>saisonales Obst </a:t>
            </a:r>
            <a:r>
              <a:rPr lang="de-DE" sz="3200" dirty="0">
                <a:solidFill>
                  <a:schemeClr val="accent2">
                    <a:lumMod val="75000"/>
                  </a:schemeClr>
                </a:solidFill>
              </a:rPr>
              <a:t>und Gemüse </a:t>
            </a:r>
            <a:r>
              <a:rPr lang="de-DE" sz="3200" b="1" dirty="0">
                <a:solidFill>
                  <a:schemeClr val="accent2">
                    <a:lumMod val="75000"/>
                  </a:schemeClr>
                </a:solidFill>
                <a:highlight>
                  <a:srgbClr val="FFFF00"/>
                </a:highlight>
              </a:rPr>
              <a:t>aus der Region </a:t>
            </a:r>
            <a:r>
              <a:rPr lang="de-DE" sz="3200" dirty="0">
                <a:solidFill>
                  <a:schemeClr val="accent2">
                    <a:lumMod val="75000"/>
                  </a:schemeClr>
                </a:solidFill>
              </a:rPr>
              <a:t>essen, ist das </a:t>
            </a:r>
            <a:r>
              <a:rPr lang="de-DE" sz="3200" b="1" dirty="0">
                <a:solidFill>
                  <a:schemeClr val="accent2">
                    <a:lumMod val="75000"/>
                  </a:schemeClr>
                </a:solidFill>
                <a:highlight>
                  <a:srgbClr val="FFFF00"/>
                </a:highlight>
              </a:rPr>
              <a:t>für die Umwelt besser. </a:t>
            </a:r>
          </a:p>
          <a:p>
            <a:endParaRPr lang="de-DE" sz="3200" dirty="0">
              <a:solidFill>
                <a:schemeClr val="accent2">
                  <a:lumMod val="75000"/>
                </a:schemeClr>
              </a:solidFill>
            </a:endParaRPr>
          </a:p>
          <a:p>
            <a:pPr marL="457200" indent="-457200">
              <a:buFont typeface="Wingdings" pitchFamily="2" charset="2"/>
              <a:buChar char="Ø"/>
            </a:pPr>
            <a:r>
              <a:rPr lang="de-DE" sz="3200" dirty="0">
                <a:solidFill>
                  <a:schemeClr val="accent2">
                    <a:lumMod val="75000"/>
                  </a:schemeClr>
                </a:solidFill>
              </a:rPr>
              <a:t>kürzere Transportwege </a:t>
            </a:r>
          </a:p>
          <a:p>
            <a:pPr marL="457200" indent="-457200">
              <a:buFont typeface="Wingdings" pitchFamily="2" charset="2"/>
              <a:buChar char="Ø"/>
            </a:pPr>
            <a:r>
              <a:rPr lang="de-DE" sz="3200" dirty="0">
                <a:solidFill>
                  <a:schemeClr val="accent2">
                    <a:lumMod val="75000"/>
                  </a:schemeClr>
                </a:solidFill>
              </a:rPr>
              <a:t>geringerer Wasserverbrauch</a:t>
            </a:r>
          </a:p>
        </p:txBody>
      </p:sp>
      <p:sp>
        <p:nvSpPr>
          <p:cNvPr id="6" name="Titel 1">
            <a:extLst>
              <a:ext uri="{FF2B5EF4-FFF2-40B4-BE49-F238E27FC236}">
                <a16:creationId xmlns:a16="http://schemas.microsoft.com/office/drawing/2014/main" id="{F6520FA9-DEEA-2B40-BA10-30E497F5ABF6}"/>
              </a:ext>
            </a:extLst>
          </p:cNvPr>
          <p:cNvSpPr txBox="1">
            <a:spLocks/>
          </p:cNvSpPr>
          <p:nvPr/>
        </p:nvSpPr>
        <p:spPr>
          <a:xfrm>
            <a:off x="5297852" y="-2071176"/>
            <a:ext cx="3838423" cy="326073"/>
          </a:xfrm>
          <a:prstGeom prst="rect">
            <a:avLst/>
          </a:prstGeom>
        </p:spPr>
        <p:txBody>
          <a:bodyPr vert="horz" lIns="91440" tIns="45720" rIns="91440" bIns="45720" rtlCol="0" anchor="t">
            <a:normAutofit fontScale="5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de-DE"/>
              <a:t>ALSO MERKE! </a:t>
            </a:r>
            <a:endParaRPr lang="de-DE" dirty="0"/>
          </a:p>
        </p:txBody>
      </p:sp>
      <p:pic>
        <p:nvPicPr>
          <p:cNvPr id="7" name="Picture 2" descr="Stick Figure Series Green Woman / Antwort, Ausrufezeichen Stock Vector |  Adobe Stock">
            <a:extLst>
              <a:ext uri="{FF2B5EF4-FFF2-40B4-BE49-F238E27FC236}">
                <a16:creationId xmlns:a16="http://schemas.microsoft.com/office/drawing/2014/main" id="{47DCC589-FA3F-3B4E-99D7-8E94D1DD5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755" y="228600"/>
            <a:ext cx="2694307" cy="249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70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5021F9A-16FA-4B46-B7B4-D9DFCBDB6175}"/>
              </a:ext>
            </a:extLst>
          </p:cNvPr>
          <p:cNvSpPr>
            <a:spLocks noGrp="1"/>
          </p:cNvSpPr>
          <p:nvPr>
            <p:ph idx="1"/>
          </p:nvPr>
        </p:nvSpPr>
        <p:spPr>
          <a:xfrm>
            <a:off x="447256" y="1060452"/>
            <a:ext cx="8596668" cy="3880773"/>
          </a:xfrm>
        </p:spPr>
        <p:txBody>
          <a:bodyPr>
            <a:noAutofit/>
          </a:bodyPr>
          <a:lstStyle/>
          <a:p>
            <a:pPr marL="0" indent="0">
              <a:buNone/>
            </a:pPr>
            <a:r>
              <a:rPr lang="de-DE" sz="4000" dirty="0">
                <a:solidFill>
                  <a:schemeClr val="accent2">
                    <a:lumMod val="75000"/>
                  </a:schemeClr>
                </a:solidFill>
              </a:rPr>
              <a:t>Saisonales und regionales Obst und Gemüse ist in der Regel </a:t>
            </a:r>
            <a:r>
              <a:rPr lang="de-DE" sz="4000" b="1" dirty="0">
                <a:solidFill>
                  <a:schemeClr val="accent2">
                    <a:lumMod val="75000"/>
                  </a:schemeClr>
                </a:solidFill>
              </a:rPr>
              <a:t>sehr frisch:     </a:t>
            </a:r>
            <a:endParaRPr lang="de-DE" sz="1600" i="1" dirty="0">
              <a:solidFill>
                <a:schemeClr val="accent2">
                  <a:lumMod val="75000"/>
                </a:schemeClr>
              </a:solidFill>
            </a:endParaRPr>
          </a:p>
          <a:p>
            <a:pPr marL="0" indent="0">
              <a:buNone/>
            </a:pPr>
            <a:endParaRPr lang="de-DE" sz="1600" i="1" dirty="0">
              <a:solidFill>
                <a:schemeClr val="accent2">
                  <a:lumMod val="75000"/>
                </a:schemeClr>
              </a:solidFill>
            </a:endParaRPr>
          </a:p>
          <a:p>
            <a:pPr marL="0" indent="0">
              <a:buNone/>
            </a:pPr>
            <a:endParaRPr lang="de-DE" sz="1600" i="1" dirty="0">
              <a:solidFill>
                <a:schemeClr val="accent2">
                  <a:lumMod val="75000"/>
                </a:schemeClr>
              </a:solidFill>
            </a:endParaRPr>
          </a:p>
          <a:p>
            <a:pPr marL="0" indent="0">
              <a:buNone/>
            </a:pPr>
            <a:endParaRPr lang="de-DE" sz="1600" i="1" dirty="0">
              <a:solidFill>
                <a:schemeClr val="accent2">
                  <a:lumMod val="75000"/>
                </a:schemeClr>
              </a:solidFill>
            </a:endParaRPr>
          </a:p>
          <a:p>
            <a:pPr marL="0" indent="0">
              <a:buNone/>
            </a:pPr>
            <a:endParaRPr lang="de-DE" sz="1600" i="1" dirty="0">
              <a:solidFill>
                <a:schemeClr val="accent2">
                  <a:lumMod val="75000"/>
                </a:schemeClr>
              </a:solidFill>
            </a:endParaRPr>
          </a:p>
          <a:p>
            <a:pPr marL="0" indent="0">
              <a:buNone/>
            </a:pPr>
            <a:endParaRPr lang="de-DE" sz="1600" i="1" dirty="0">
              <a:solidFill>
                <a:schemeClr val="accent2">
                  <a:lumMod val="75000"/>
                </a:schemeClr>
              </a:solidFill>
            </a:endParaRPr>
          </a:p>
          <a:p>
            <a:pPr marL="0" indent="0">
              <a:buNone/>
            </a:pPr>
            <a:r>
              <a:rPr lang="de-DE" sz="4000" dirty="0">
                <a:solidFill>
                  <a:schemeClr val="accent2">
                    <a:lumMod val="75000"/>
                  </a:schemeClr>
                </a:solidFill>
              </a:rPr>
              <a:t>Damit du weißt, was es wann gibt, kann dir ein Saisonkalender helfen….</a:t>
            </a:r>
            <a:endParaRPr lang="de-DE" sz="4000" dirty="0"/>
          </a:p>
        </p:txBody>
      </p:sp>
      <p:pic>
        <p:nvPicPr>
          <p:cNvPr id="2050" name="Picture 2" descr="Glühlampe der Karikatur vektor abbildung. Illustration von abbildung -  60593991">
            <a:extLst>
              <a:ext uri="{FF2B5EF4-FFF2-40B4-BE49-F238E27FC236}">
                <a16:creationId xmlns:a16="http://schemas.microsoft.com/office/drawing/2014/main" id="{DAA6C6AF-9D22-474B-87D2-F55616EC3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4340" y="2833014"/>
            <a:ext cx="1836889" cy="2599201"/>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CF1EED6A-3C50-C047-AE3C-A72E217988A1}"/>
              </a:ext>
            </a:extLst>
          </p:cNvPr>
          <p:cNvSpPr/>
          <p:nvPr/>
        </p:nvSpPr>
        <p:spPr>
          <a:xfrm>
            <a:off x="5648744" y="2833014"/>
            <a:ext cx="6096000" cy="646331"/>
          </a:xfrm>
          <a:prstGeom prst="rect">
            <a:avLst/>
          </a:prstGeom>
        </p:spPr>
        <p:txBody>
          <a:bodyPr>
            <a:spAutoFit/>
          </a:bodyPr>
          <a:lstStyle/>
          <a:p>
            <a:r>
              <a:rPr lang="de-DE" i="1" dirty="0">
                <a:solidFill>
                  <a:schemeClr val="accent2">
                    <a:lumMod val="75000"/>
                  </a:schemeClr>
                </a:solidFill>
              </a:rPr>
              <a:t>morgens noch auf dem Feld </a:t>
            </a:r>
          </a:p>
          <a:p>
            <a:r>
              <a:rPr lang="de-DE" i="1" dirty="0">
                <a:solidFill>
                  <a:schemeClr val="accent2">
                    <a:lumMod val="75000"/>
                  </a:schemeClr>
                </a:solidFill>
              </a:rPr>
              <a:t>-&gt; mittags schon auf dem Teller</a:t>
            </a:r>
          </a:p>
        </p:txBody>
      </p:sp>
    </p:spTree>
    <p:extLst>
      <p:ext uri="{BB962C8B-B14F-4D97-AF65-F5344CB8AC3E}">
        <p14:creationId xmlns:p14="http://schemas.microsoft.com/office/powerpoint/2010/main" val="59365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5" name="Straight Connector 94">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00" name="Straight Connector 95">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7"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98">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Isosceles Triangle 102">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 name="Isosceles Triangle 103">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6" name="Rectangle 10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9" name="Straight Connector 10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 name="Isosceles Triangle 11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6" name="Isosceles Triangle 11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7" name="Isosceles Triangle 11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19" name="Rectangle 11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aisonkalender Gemuese von Annimi ">
            <a:extLst>
              <a:ext uri="{FF2B5EF4-FFF2-40B4-BE49-F238E27FC236}">
                <a16:creationId xmlns:a16="http://schemas.microsoft.com/office/drawing/2014/main" id="{92D420E3-9BE2-E148-9EEA-69DED959D5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1772" y="282548"/>
            <a:ext cx="8950621" cy="633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164564"/>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1887D1E043BAB469358458D31CB464E" ma:contentTypeVersion="10" ma:contentTypeDescription="Ein neues Dokument erstellen." ma:contentTypeScope="" ma:versionID="21526eb409c396ea3b271e0ad2a9a5ef">
  <xsd:schema xmlns:xsd="http://www.w3.org/2001/XMLSchema" xmlns:xs="http://www.w3.org/2001/XMLSchema" xmlns:p="http://schemas.microsoft.com/office/2006/metadata/properties" xmlns:ns2="7843f1e1-d313-4a1e-bcaa-2b942f360f36" xmlns:ns3="e92bd484-89b7-4aec-a2b4-ad88f789d116" targetNamespace="http://schemas.microsoft.com/office/2006/metadata/properties" ma:root="true" ma:fieldsID="6c691a5c6079fdb47174af94862236a2" ns2:_="" ns3:_="">
    <xsd:import namespace="7843f1e1-d313-4a1e-bcaa-2b942f360f36"/>
    <xsd:import namespace="e92bd484-89b7-4aec-a2b4-ad88f789d11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43f1e1-d313-4a1e-bcaa-2b942f360f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2bbd159c-e0af-4f49-929d-57561d92a04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2bd484-89b7-4aec-a2b4-ad88f789d11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1cfb246f-5f1d-4726-900f-f77b25c287f1}" ma:internalName="TaxCatchAll" ma:showField="CatchAllData" ma:web="e92bd484-89b7-4aec-a2b4-ad88f789d1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92bd484-89b7-4aec-a2b4-ad88f789d116" xsi:nil="true"/>
    <lcf76f155ced4ddcb4097134ff3c332f xmlns="7843f1e1-d313-4a1e-bcaa-2b942f360f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ED4DB9A-165C-4B3D-BEA6-87B67350F065}"/>
</file>

<file path=customXml/itemProps2.xml><?xml version="1.0" encoding="utf-8"?>
<ds:datastoreItem xmlns:ds="http://schemas.openxmlformats.org/officeDocument/2006/customXml" ds:itemID="{3EC2E7A2-7BD5-48CD-B576-A3CA5E6A84E1}"/>
</file>

<file path=customXml/itemProps3.xml><?xml version="1.0" encoding="utf-8"?>
<ds:datastoreItem xmlns:ds="http://schemas.openxmlformats.org/officeDocument/2006/customXml" ds:itemID="{9AB915D8-6CC3-47F4-85F7-BFFE05DF0EA0}"/>
</file>

<file path=docProps/app.xml><?xml version="1.0" encoding="utf-8"?>
<Properties xmlns="http://schemas.openxmlformats.org/officeDocument/2006/extended-properties" xmlns:vt="http://schemas.openxmlformats.org/officeDocument/2006/docPropsVTypes">
  <Template>Facet</Template>
  <TotalTime>0</TotalTime>
  <Words>433</Words>
  <Application>Microsoft Macintosh PowerPoint</Application>
  <PresentationFormat>Breitbild</PresentationFormat>
  <Paragraphs>69</Paragraphs>
  <Slides>15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Broadway</vt:lpstr>
      <vt:lpstr>Trebuchet MS</vt:lpstr>
      <vt:lpstr>Wingdings</vt:lpstr>
      <vt:lpstr>Wingdings 3</vt:lpstr>
      <vt:lpstr>Facette</vt:lpstr>
      <vt:lpstr>Unsere 2. Fastenwoche  startet …  </vt:lpstr>
      <vt:lpstr>Unsere Fastenwoche 2 startet …  </vt:lpstr>
      <vt:lpstr>Regionale und saisonale Ernährung  </vt:lpstr>
      <vt:lpstr>PowerPoint-Präsentation</vt:lpstr>
      <vt:lpstr>Aber …. bei  wem von uns wachsen im Dezember Erdbeeren im Garten  oder Gewächshaus? </vt:lpstr>
      <vt:lpstr>Regionale Lebensmittel</vt:lpstr>
      <vt:lpstr>ALSO MERKE! </vt:lpstr>
      <vt:lpstr>PowerPoint-Präsentation</vt:lpstr>
      <vt:lpstr>PowerPoint-Präsentation</vt:lpstr>
      <vt:lpstr>PowerPoint-Präsentation</vt:lpstr>
      <vt:lpstr>PowerPoint-Präsentation</vt:lpstr>
      <vt:lpstr>Höfläden und Bauernhöfe </vt:lpstr>
      <vt:lpstr>Was gibt es denn jetzt gerade im März für regionales Gemüse und Obst?   </vt:lpstr>
      <vt:lpstr>Deine Aufgaben  für diese Fastenwoche: </vt:lpstr>
      <vt:lpstr>TIPP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Transportwege und geringerem Wasserverbrauch besser, wenn wir hauptsächlich saisonales Obst und Gemüse aus der Region essen, das zu gegebener Jahreszeit gerade reif ist. Saisonales und regionales Obst und Gemüse ist in der Regel sehr frisch: Was morgens noch auf dem Feld war, kann mittags schon auf dem Teller liegen. Ein Saisonkalender kann dir den nötigen Überblick verschaffen. Nur knapp 40% des Gemüses und 20% des Obstes (ohne Zitrusfrüchte) kommen noch aus Deutschland. Im Gegensatz zu anderen Lebensmitteln muss bei Obst und Gemüse das Herkunftsland angegeben werden. Regionale Kennzeichnungen sind aber freiwillig und der Begriff „regional“ ist nicht geschützt. Hier kann ganz Deutschland gemeint sein. In Läden auf Bauernhöfen ist es häufig einfacher, regional und saisonal einzukaufen. Meist sind die Lebensmittel auch verpackungs- und plastikfrei. Der Einkauf bei einem Hofladen spart also Müll und Emissionen durch kürzere Transportwege und schützt die Umwelt. Gleichzeitig kannst du dich bei den Produzenten über die Anbaumethoden informieren. Bei dir gibt es keinen Hofladen? Vielleicht kannst du stattdessen bei einem regionalen Händler auf dem Wochenmarkt einkaufen. Somit unterstützt du auch die Landwirte in unserer Region.  Iss einen Tag (fast) nur Produkte, die saisonal und aus der Region sind! Schau nach leckeren Gerichten und koch sie nach.</dc:title>
  <dc:creator>Lehrer</dc:creator>
  <cp:lastModifiedBy>Bettina Baumgartner</cp:lastModifiedBy>
  <cp:revision>6</cp:revision>
  <dcterms:created xsi:type="dcterms:W3CDTF">2022-02-22T11:32:05Z</dcterms:created>
  <dcterms:modified xsi:type="dcterms:W3CDTF">2022-03-12T13:53:36Z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0x01010061887D1E043BAB469358458D31CB464E</vt:lpwstr>
  </property>
</Properties>
</file>