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3"/>
  </p:notesMasterIdLst>
  <p:handoutMasterIdLst>
    <p:handoutMasterId r:id="rId34"/>
  </p:handoutMasterIdLst>
  <p:sldIdLst>
    <p:sldId id="256" r:id="rId2"/>
    <p:sldId id="340" r:id="rId3"/>
    <p:sldId id="262" r:id="rId4"/>
    <p:sldId id="296" r:id="rId5"/>
    <p:sldId id="297" r:id="rId6"/>
    <p:sldId id="298" r:id="rId7"/>
    <p:sldId id="341" r:id="rId8"/>
    <p:sldId id="299" r:id="rId9"/>
    <p:sldId id="264" r:id="rId10"/>
    <p:sldId id="350" r:id="rId11"/>
    <p:sldId id="342" r:id="rId12"/>
    <p:sldId id="326" r:id="rId13"/>
    <p:sldId id="327" r:id="rId14"/>
    <p:sldId id="348" r:id="rId15"/>
    <p:sldId id="349" r:id="rId16"/>
    <p:sldId id="328" r:id="rId17"/>
    <p:sldId id="329" r:id="rId18"/>
    <p:sldId id="330" r:id="rId19"/>
    <p:sldId id="331" r:id="rId20"/>
    <p:sldId id="347" r:id="rId21"/>
    <p:sldId id="333" r:id="rId22"/>
    <p:sldId id="345" r:id="rId23"/>
    <p:sldId id="322" r:id="rId24"/>
    <p:sldId id="346" r:id="rId25"/>
    <p:sldId id="344" r:id="rId26"/>
    <p:sldId id="324" r:id="rId27"/>
    <p:sldId id="334" r:id="rId28"/>
    <p:sldId id="335" r:id="rId29"/>
    <p:sldId id="337" r:id="rId30"/>
    <p:sldId id="338" r:id="rId31"/>
    <p:sldId id="279" r:id="rId32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1F3257"/>
    <a:srgbClr val="0000C3"/>
    <a:srgbClr val="00A4DE"/>
    <a:srgbClr val="CC3399"/>
    <a:srgbClr val="66FFCC"/>
    <a:srgbClr val="33CAFF"/>
    <a:srgbClr val="660033"/>
    <a:srgbClr val="FF0000"/>
    <a:srgbClr val="FBF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60"/>
    <p:restoredTop sz="94676"/>
  </p:normalViewPr>
  <p:slideViewPr>
    <p:cSldViewPr>
      <p:cViewPr varScale="1">
        <p:scale>
          <a:sx n="102" d="100"/>
          <a:sy n="102" d="100"/>
        </p:scale>
        <p:origin x="9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721987-1009-D145-8BB1-ED0D6197075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435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B1F012-C3B6-8A4B-BB8B-E2DB37B692F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74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C5BED2-43EB-EE4B-BF3D-1083C9D7BAD4}" type="slidenum">
              <a:rPr lang="de-DE"/>
              <a:pPr/>
              <a:t>3</a:t>
            </a:fld>
            <a:endParaRPr lang="de-DE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692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1F012-C3B6-8A4B-BB8B-E2DB37B692FA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4196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1F012-C3B6-8A4B-BB8B-E2DB37B692FA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8783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9DE2-F352-974E-8499-FA055C747FB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36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0B8EC-8236-B149-9ADC-E1FBD1500C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99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0B8EC-8236-B149-9ADC-E1FBD1500C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6838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0B8EC-8236-B149-9ADC-E1FBD1500C9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1721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0B8EC-8236-B149-9ADC-E1FBD1500C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164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0B8EC-8236-B149-9ADC-E1FBD1500C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86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0B8EC-8236-B149-9ADC-E1FBD1500C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929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A1AA-C646-984D-8248-F9915F83B8D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5600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1D3E-F465-7F4C-A940-B69B9013B5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162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F3E551-6B37-454D-B630-D3FF3920AD6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37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65AD-340B-CA42-9405-71719E0A413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040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0B8EC-8236-B149-9ADC-E1FBD1500C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444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7BA8-4F26-844D-8B97-C0C2DC74B2F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274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89AA-8D98-BC40-8925-2C266B309F8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30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5F59-D32C-C947-86FD-8C82CE80DFE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82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9255-121B-2B49-AD65-7C8AC0A694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3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0B8EC-8236-B149-9ADC-E1FBD1500C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6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0B8EC-8236-B149-9ADC-E1FBD1500C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54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D70B8EC-8236-B149-9ADC-E1FBD1500C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9967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  <p:sldLayoutId id="2147483744" r:id="rId1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27432"/>
            <a:ext cx="4536505" cy="6885701"/>
          </a:xfrm>
          <a:solidFill>
            <a:srgbClr val="1F3257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endParaRPr lang="de-DE" b="1" dirty="0">
              <a:solidFill>
                <a:srgbClr val="333399"/>
              </a:solidFill>
              <a:ea typeface="+mn-ea"/>
            </a:endParaRPr>
          </a:p>
          <a:p>
            <a:pPr eaLnBrk="1" hangingPunct="1">
              <a:defRPr/>
            </a:pPr>
            <a:endParaRPr lang="de-DE" b="1" dirty="0">
              <a:solidFill>
                <a:srgbClr val="333399"/>
              </a:solidFill>
              <a:ea typeface="+mn-ea"/>
            </a:endParaRPr>
          </a:p>
          <a:p>
            <a:pPr algn="ctr" eaLnBrk="1" hangingPunct="1">
              <a:defRPr/>
            </a:pPr>
            <a:r>
              <a:rPr lang="de-DE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</a:rPr>
              <a:t>Herzlich willkommen</a:t>
            </a:r>
          </a:p>
          <a:p>
            <a:pPr algn="ctr" eaLnBrk="1" hangingPunct="1">
              <a:defRPr/>
            </a:pPr>
            <a:r>
              <a:rPr lang="de-DE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</a:rPr>
              <a:t>zur</a:t>
            </a:r>
          </a:p>
          <a:p>
            <a:pPr algn="ctr" eaLnBrk="1" hangingPunct="1">
              <a:defRPr/>
            </a:pPr>
            <a:r>
              <a:rPr lang="de-DE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</a:rPr>
              <a:t>Informations-veranstaltung</a:t>
            </a:r>
          </a:p>
          <a:p>
            <a:pPr algn="ctr" eaLnBrk="1" hangingPunct="1">
              <a:defRPr/>
            </a:pPr>
            <a:endParaRPr lang="de-DE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n-ea"/>
            </a:endParaRPr>
          </a:p>
          <a:p>
            <a:pPr algn="ctr" eaLnBrk="1" hangingPunct="1">
              <a:defRPr/>
            </a:pPr>
            <a:r>
              <a:rPr lang="de-DE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</a:rPr>
              <a:t>QA </a:t>
            </a:r>
            <a:r>
              <a:rPr lang="de-DE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</a:rPr>
              <a:t>2024</a:t>
            </a:r>
            <a:endParaRPr lang="de-DE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n-ea"/>
            </a:endParaRPr>
          </a:p>
          <a:p>
            <a:pPr eaLnBrk="1" hangingPunct="1">
              <a:defRPr/>
            </a:pPr>
            <a:endParaRPr lang="de-DE" sz="3600" dirty="0">
              <a:ea typeface="+mn-ea"/>
            </a:endParaRPr>
          </a:p>
        </p:txBody>
      </p:sp>
      <p:pic>
        <p:nvPicPr>
          <p:cNvPr id="3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412776"/>
            <a:ext cx="3528392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27386" y="332656"/>
            <a:ext cx="6858000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charset="0"/>
              </a:rPr>
              <a:t>Anforderungen in den einzelnen Prüfungsfächern</a:t>
            </a:r>
            <a:b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charset="0"/>
              </a:rPr>
            </a:b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Mathematik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97E9D5">
                  <a:lumMod val="75000"/>
                </a:srgbClr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11560" y="1100644"/>
            <a:ext cx="7848872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>
                <a:tab pos="1143000" algn="l"/>
              </a:tabLst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kumimoji="0" lang="de-DE" sz="24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Kopfrechenteil (30 min.)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143000" algn="l"/>
              </a:tabLst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ohne Verwendung des Taschenrechners und der  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Formelsammlung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143000" algn="l"/>
              </a:tabLst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Ein Wörterbuch – auch zweisprachig – in Printform ist erlaubt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56540" y="2996952"/>
            <a:ext cx="8323754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B) </a:t>
            </a:r>
            <a:r>
              <a:rPr kumimoji="0" lang="de-DE" sz="2400" b="1" i="0" u="sng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Schriftlicher Teil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(90 min)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143000" algn="l"/>
              </a:tabLst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Verwendung von Hilfsmitteln erlaubt (Taschenrechner,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0" algn="l"/>
              </a:tabLst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    Formelsammlung)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143000" algn="l"/>
              </a:tabLst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Eine von zwei 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Aufgabengruppen muss bearbeitet werden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143000" algn="l"/>
              </a:tabLst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Prozent- und Zinsrechnung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143000" algn="l"/>
              </a:tabLst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Rationale Zahlen, Potenzen und Wurzeln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143000" algn="l"/>
              </a:tabLst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Geometrie: 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Satz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des 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Pythagoras, Vielecke, 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Pyramide,</a:t>
            </a:r>
            <a:b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</a:b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Kegel, zusammengesetzte Körper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143000" algn="l"/>
              </a:tabLst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Gleichungen/ Bruchgleichungen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143000" algn="l"/>
              </a:tabLst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Zuordnungen und beschreibende Statistik 	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143000" algn="l"/>
              </a:tabLst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554E43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5212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552" y="219197"/>
            <a:ext cx="778903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lnSpc>
                <a:spcPct val="170000"/>
              </a:lnSpc>
              <a:spcAft>
                <a:spcPts val="0"/>
              </a:spcAft>
            </a:pPr>
            <a:r>
              <a:rPr lang="de-DE" altLang="de-DE" sz="1800" cap="none" dirty="0">
                <a:solidFill>
                  <a:srgbClr val="FFFF00"/>
                </a:solidFill>
                <a:latin typeface="Arial" panose="020B0604020202020204" pitchFamily="34" charset="0"/>
              </a:rPr>
              <a:t/>
            </a:r>
            <a:br>
              <a:rPr lang="de-DE" altLang="de-DE" sz="1800" cap="none" dirty="0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de-DE" altLang="de-DE" sz="1800" cap="none" dirty="0">
                <a:solidFill>
                  <a:srgbClr val="FFFF00"/>
                </a:solidFill>
                <a:latin typeface="Arial" panose="020B0604020202020204" pitchFamily="34" charset="0"/>
              </a:rPr>
              <a:t/>
            </a:r>
            <a:br>
              <a:rPr lang="de-DE" altLang="de-DE" sz="1800" cap="none" dirty="0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de-DE" altLang="de-DE" sz="1800" cap="none" dirty="0">
                <a:solidFill>
                  <a:srgbClr val="FFFF00"/>
                </a:solidFill>
                <a:latin typeface="Arial" panose="020B0604020202020204" pitchFamily="34" charset="0"/>
              </a:rPr>
              <a:t/>
            </a:r>
            <a:br>
              <a:rPr lang="de-DE" altLang="de-DE" sz="1800" cap="none" dirty="0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de-DE" altLang="de-DE" sz="1800" cap="none" dirty="0">
                <a:solidFill>
                  <a:srgbClr val="FFFF00"/>
                </a:solidFill>
                <a:latin typeface="Arial" panose="020B0604020202020204" pitchFamily="34" charset="0"/>
              </a:rPr>
              <a:t/>
            </a:r>
            <a:br>
              <a:rPr lang="de-DE" altLang="de-DE" sz="1800" cap="none" dirty="0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de-DE" altLang="de-DE" sz="7200" cap="none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Anforderungen in den einzelnen Prüfungsfächern</a:t>
            </a:r>
          </a:p>
          <a:p>
            <a:pPr algn="l" fontAlgn="auto">
              <a:lnSpc>
                <a:spcPct val="170000"/>
              </a:lnSpc>
              <a:spcAft>
                <a:spcPts val="0"/>
              </a:spcAft>
            </a:pPr>
            <a:r>
              <a:rPr lang="de-DE" altLang="de-DE" sz="160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Muttersprache </a:t>
            </a:r>
            <a:br>
              <a:rPr lang="de-DE" altLang="de-DE" sz="160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</a:br>
            <a:r>
              <a:rPr lang="de-DE" altLang="de-DE" sz="3800" i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Albanisch, Amharisch, Arabisch, Bulgarisch, Bosnisch, Chinesisch, Griechisch, Hindi, Italienisch, Kroatisch, Kurdisch (</a:t>
            </a:r>
            <a:r>
              <a:rPr lang="de-DE" altLang="de-DE" sz="3800" i="1" dirty="0" err="1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Kurmandschi</a:t>
            </a:r>
            <a:r>
              <a:rPr lang="de-DE" altLang="de-DE" sz="3800" i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altLang="de-DE" sz="3800" i="1" dirty="0" err="1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Sorani</a:t>
            </a:r>
            <a:r>
              <a:rPr lang="de-DE" altLang="de-DE" sz="3800" i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Farsi, Französisch, Nepalesisch, Polnisch, Portugiesisch, Punjabi (Pandschabi), Rumänisch, Russisch, Schwedisch, Serbisch, Serbokroatisch, Slowakisch, Spanisch, Thailändisch, Tschechisch, Türkisch, Ukrainisch, Urdu, Vietnamesisch.</a:t>
            </a:r>
            <a:r>
              <a:rPr lang="de-DE" altLang="de-DE" sz="38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chteck 2"/>
          <p:cNvSpPr/>
          <p:nvPr/>
        </p:nvSpPr>
        <p:spPr>
          <a:xfrm>
            <a:off x="671618" y="2708920"/>
            <a:ext cx="79328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24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Schriftliche Prüfung </a:t>
            </a:r>
            <a:r>
              <a:rPr lang="de-DE" altLang="de-DE" sz="24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am</a:t>
            </a:r>
            <a:r>
              <a:rPr lang="de-DE" altLang="de-DE" sz="24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de-DE" altLang="de-DE" sz="2400" b="1" dirty="0" smtClean="0">
                <a:latin typeface="Arial" panose="020B0604020202020204" pitchFamily="34" charset="0"/>
              </a:rPr>
              <a:t>21. </a:t>
            </a:r>
            <a:r>
              <a:rPr lang="de-DE" altLang="de-DE" sz="2400" b="1" dirty="0">
                <a:latin typeface="Arial" panose="020B0604020202020204" pitchFamily="34" charset="0"/>
              </a:rPr>
              <a:t>Juni </a:t>
            </a:r>
            <a:r>
              <a:rPr lang="de-DE" altLang="de-DE" sz="2400" b="1" dirty="0" smtClean="0">
                <a:latin typeface="Arial" panose="020B0604020202020204" pitchFamily="34" charset="0"/>
              </a:rPr>
              <a:t>2024</a:t>
            </a:r>
            <a:r>
              <a:rPr lang="de-DE" altLang="de-DE" sz="2400" b="1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:  </a:t>
            </a:r>
            <a:endParaRPr lang="de-DE" altLang="de-DE" sz="2400" b="1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  <a:p>
            <a:r>
              <a:rPr lang="de-DE" altLang="de-DE" sz="24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Teil A: Textgebundenes </a:t>
            </a:r>
            <a:r>
              <a:rPr lang="de-DE" altLang="de-DE" sz="24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Schreiben</a:t>
            </a:r>
          </a:p>
          <a:p>
            <a:r>
              <a:rPr lang="en-GB" altLang="de-DE" sz="2400" dirty="0" err="1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Teil</a:t>
            </a:r>
            <a:r>
              <a:rPr lang="en-GB" altLang="de-DE" sz="24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 B: </a:t>
            </a:r>
            <a:r>
              <a:rPr lang="en-GB" altLang="de-DE" sz="2400" dirty="0" err="1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Impulsgesteuertes</a:t>
            </a:r>
            <a:r>
              <a:rPr lang="en-GB" altLang="de-DE" sz="24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altLang="de-DE" sz="2400" dirty="0" err="1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Schreiben</a:t>
            </a:r>
            <a:endParaRPr lang="en-GB" altLang="de-DE" sz="2400" dirty="0" smtClean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  <a:p>
            <a:endParaRPr lang="en-GB" altLang="de-DE" sz="2400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  <a:p>
            <a:r>
              <a:rPr lang="en-GB" altLang="de-DE" sz="24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120 </a:t>
            </a:r>
            <a:r>
              <a:rPr lang="en-GB" altLang="de-DE" sz="2400" dirty="0" err="1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Minuten</a:t>
            </a:r>
            <a:r>
              <a:rPr lang="en-GB" altLang="de-DE" sz="24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altLang="de-DE" sz="2400" dirty="0" err="1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Arbeitszeit</a:t>
            </a:r>
            <a:endParaRPr lang="de-DE" altLang="de-DE" sz="2400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83568" y="5085184"/>
            <a:ext cx="71099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2400" i="1" dirty="0" err="1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Jahresfortgangsnote</a:t>
            </a:r>
            <a:r>
              <a:rPr lang="de-DE" altLang="de-DE" sz="2400" i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 wird aus einem Leistungstest</a:t>
            </a:r>
            <a:br>
              <a:rPr lang="de-DE" altLang="de-DE" sz="2400" i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</a:br>
            <a:r>
              <a:rPr lang="de-DE" altLang="de-DE" sz="2400" i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ermittelt, der am </a:t>
            </a:r>
            <a:r>
              <a:rPr lang="de-DE" altLang="de-DE" sz="2400" b="1" i="1" dirty="0" smtClean="0">
                <a:latin typeface="Arial" panose="020B0604020202020204" pitchFamily="34" charset="0"/>
              </a:rPr>
              <a:t>21. März 2024 </a:t>
            </a:r>
            <a:r>
              <a:rPr lang="de-DE" altLang="de-DE" sz="2400" i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stattfindet (nur interne Teilnehmer)</a:t>
            </a:r>
          </a:p>
        </p:txBody>
      </p:sp>
    </p:spTree>
    <p:extLst>
      <p:ext uri="{BB962C8B-B14F-4D97-AF65-F5344CB8AC3E}">
        <p14:creationId xmlns:p14="http://schemas.microsoft.com/office/powerpoint/2010/main" val="7234187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85167" y="-571500"/>
            <a:ext cx="6858000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Anforderungen in den einzelnen Prüfungsfächern</a:t>
            </a:r>
            <a:r>
              <a:rPr lang="de-DE" altLang="de-DE" sz="96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de-DE" altLang="de-DE" sz="96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</a:br>
            <a:r>
              <a:rPr lang="de-DE" altLang="de-DE" sz="4000" b="1" dirty="0" smtClean="0">
                <a:solidFill>
                  <a:schemeClr val="tx1">
                    <a:lumMod val="95000"/>
                  </a:schemeClr>
                </a:solidFill>
              </a:rPr>
              <a:t>Natur und Technik</a:t>
            </a:r>
            <a:endParaRPr lang="de-DE" sz="4000" b="1" dirty="0">
              <a:solidFill>
                <a:schemeClr val="tx1">
                  <a:lumMod val="95000"/>
                </a:schemeClr>
              </a:solidFill>
            </a:endParaRPr>
          </a:p>
          <a:p>
            <a:pPr eaLnBrk="1" hangingPunct="1"/>
            <a:endParaRPr lang="de-DE" sz="40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65589" y="1844824"/>
            <a:ext cx="7848872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marL="457200" indent="-457200">
              <a:tabLst>
                <a:tab pos="1143000" algn="l"/>
              </a:tabLst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Lehrplaninhalte der Mittelschule, u.a.: </a:t>
            </a:r>
          </a:p>
          <a:p>
            <a:pPr marL="914400" lvl="1" indent="-457200">
              <a:lnSpc>
                <a:spcPct val="150000"/>
              </a:lnSpc>
              <a:buFontTx/>
              <a:buChar char="•"/>
              <a:tabLst>
                <a:tab pos="1143000" algn="l"/>
              </a:tabLst>
            </a:pPr>
            <a:r>
              <a:rPr lang="de-DE" sz="2400" dirty="0" smtClean="0">
                <a:solidFill>
                  <a:schemeClr val="tx1">
                    <a:lumMod val="95000"/>
                  </a:schemeClr>
                </a:solidFill>
              </a:rPr>
              <a:t>Organische Rohstoffe und Kunststoffe</a:t>
            </a:r>
            <a:endParaRPr lang="de-DE" sz="2400" dirty="0">
              <a:solidFill>
                <a:schemeClr val="tx1">
                  <a:lumMod val="9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Tx/>
              <a:buChar char="•"/>
              <a:tabLst>
                <a:tab pos="1143000" algn="l"/>
              </a:tabLst>
            </a:pPr>
            <a:r>
              <a:rPr lang="de-DE" sz="2400" dirty="0" smtClean="0">
                <a:solidFill>
                  <a:schemeClr val="tx1">
                    <a:lumMod val="95000"/>
                  </a:schemeClr>
                </a:solidFill>
              </a:rPr>
              <a:t>Zellen, Vererbung und Genetik </a:t>
            </a:r>
            <a:endParaRPr lang="de-DE" sz="2400" dirty="0">
              <a:solidFill>
                <a:schemeClr val="tx1">
                  <a:lumMod val="9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Tx/>
              <a:buChar char="•"/>
              <a:tabLst>
                <a:tab pos="1143000" algn="l"/>
              </a:tabLst>
            </a:pPr>
            <a:r>
              <a:rPr lang="de-DE" sz="2400" dirty="0" smtClean="0">
                <a:solidFill>
                  <a:schemeClr val="tx1">
                    <a:lumMod val="95000"/>
                  </a:schemeClr>
                </a:solidFill>
              </a:rPr>
              <a:t>Radioaktivität </a:t>
            </a:r>
            <a:endParaRPr lang="de-DE" sz="2400" dirty="0">
              <a:solidFill>
                <a:schemeClr val="tx1">
                  <a:lumMod val="9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Tx/>
              <a:buChar char="•"/>
              <a:tabLst>
                <a:tab pos="1143000" algn="l"/>
              </a:tabLst>
            </a:pPr>
            <a:r>
              <a:rPr lang="de-DE" sz="2400" dirty="0" smtClean="0">
                <a:solidFill>
                  <a:schemeClr val="tx1">
                    <a:lumMod val="95000"/>
                  </a:schemeClr>
                </a:solidFill>
              </a:rPr>
              <a:t>Energieversorgung im Wandel</a:t>
            </a:r>
            <a:endParaRPr lang="de-DE" sz="2400" dirty="0">
              <a:solidFill>
                <a:schemeClr val="tx1">
                  <a:lumMod val="9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Tx/>
              <a:buChar char="•"/>
              <a:tabLst>
                <a:tab pos="1143000" algn="l"/>
              </a:tabLst>
            </a:pPr>
            <a:r>
              <a:rPr lang="de-DE" sz="2400" dirty="0" smtClean="0">
                <a:solidFill>
                  <a:schemeClr val="tx1">
                    <a:lumMod val="95000"/>
                  </a:schemeClr>
                </a:solidFill>
              </a:rPr>
              <a:t>Das Nervensystem des Menschen</a:t>
            </a: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	</a:t>
            </a:r>
          </a:p>
          <a:p>
            <a:pPr marL="457200" indent="-457200">
              <a:buAutoNum type="alphaUcParenR"/>
              <a:tabLst>
                <a:tab pos="1143000" algn="l"/>
              </a:tabLst>
            </a:pPr>
            <a:endParaRPr lang="de-DE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 flipH="1">
            <a:off x="1429685" y="5331322"/>
            <a:ext cx="61206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e-DE" sz="2000" b="1" dirty="0">
                <a:solidFill>
                  <a:schemeClr val="tx1">
                    <a:lumMod val="95000"/>
                  </a:schemeClr>
                </a:solidFill>
              </a:rPr>
              <a:t>Lernmaterial: Schülerordner und Buch </a:t>
            </a:r>
            <a:r>
              <a:rPr lang="de-DE" sz="2000" b="1" dirty="0" smtClean="0">
                <a:solidFill>
                  <a:schemeClr val="tx1">
                    <a:lumMod val="95000"/>
                  </a:schemeClr>
                </a:solidFill>
              </a:rPr>
              <a:t>Natur entdecken 9R/M Cornelsen-Verlag</a:t>
            </a:r>
            <a:r>
              <a:rPr lang="de-DE" sz="2000" dirty="0" smtClean="0">
                <a:solidFill>
                  <a:schemeClr val="tx1">
                    <a:lumMod val="95000"/>
                  </a:schemeClr>
                </a:solidFill>
              </a:rPr>
              <a:t>  </a:t>
            </a:r>
            <a:endParaRPr lang="de-DE" sz="2000" dirty="0">
              <a:solidFill>
                <a:schemeClr val="tx1">
                  <a:lumMod val="95000"/>
                </a:schemeClr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93302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47684" y="-558459"/>
            <a:ext cx="8892480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Anforderungen in den einzelnen Prüfungsfächern</a:t>
            </a:r>
            <a:r>
              <a:rPr lang="de-DE" altLang="de-DE" sz="88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de-DE" altLang="de-DE" sz="88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</a:br>
            <a:r>
              <a:rPr lang="de-DE" sz="4000" b="1" dirty="0">
                <a:solidFill>
                  <a:schemeClr val="tx1">
                    <a:lumMod val="95000"/>
                  </a:schemeClr>
                </a:solidFill>
              </a:rPr>
              <a:t>Geschichte </a:t>
            </a:r>
            <a:r>
              <a:rPr lang="de-DE" sz="4000" b="1" dirty="0" smtClean="0">
                <a:solidFill>
                  <a:schemeClr val="tx1">
                    <a:lumMod val="95000"/>
                  </a:schemeClr>
                </a:solidFill>
              </a:rPr>
              <a:t>Politik Geographie</a:t>
            </a:r>
            <a:endParaRPr lang="de-DE" sz="4000" b="1" dirty="0">
              <a:solidFill>
                <a:schemeClr val="tx1">
                  <a:lumMod val="95000"/>
                </a:schemeClr>
              </a:solidFill>
            </a:endParaRPr>
          </a:p>
          <a:p>
            <a:pPr eaLnBrk="1" hangingPunct="1"/>
            <a:endParaRPr lang="de-DE" sz="2400" dirty="0" smtClean="0"/>
          </a:p>
          <a:p>
            <a:pPr eaLnBrk="1" hangingPunct="1"/>
            <a:r>
              <a:rPr lang="de-DE" sz="2400" smtClean="0"/>
              <a:t> Lehrplaninhalte </a:t>
            </a:r>
            <a:r>
              <a:rPr lang="de-DE" sz="2400" dirty="0" smtClean="0"/>
              <a:t>der Mittelschule, u.a.:</a:t>
            </a:r>
            <a:endParaRPr lang="de-DE" sz="2400" dirty="0"/>
          </a:p>
          <a:p>
            <a:pPr eaLnBrk="1" hangingPunct="1"/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95536" y="3501295"/>
            <a:ext cx="8352928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de-DE" sz="2400" dirty="0">
              <a:solidFill>
                <a:schemeClr val="tx1">
                  <a:lumMod val="95000"/>
                </a:schemeClr>
              </a:solidFill>
            </a:endParaRPr>
          </a:p>
          <a:p>
            <a:pPr>
              <a:tabLst>
                <a:tab pos="1143000" algn="l"/>
              </a:tabLst>
            </a:pPr>
            <a:endParaRPr lang="de-DE" dirty="0">
              <a:solidFill>
                <a:srgbClr val="554E43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 flipH="1">
            <a:off x="1511660" y="6031166"/>
            <a:ext cx="61206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e-DE" sz="2000" b="1" dirty="0">
                <a:solidFill>
                  <a:schemeClr val="tx1">
                    <a:lumMod val="95000"/>
                  </a:schemeClr>
                </a:solidFill>
              </a:rPr>
              <a:t>Lernmaterial: Schülerordner und Buch</a:t>
            </a: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  </a:t>
            </a:r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539552" y="2060848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50000"/>
              </a:lnSpc>
              <a:buFontTx/>
              <a:buChar char="•"/>
              <a:tabLst>
                <a:tab pos="1143000" algn="l"/>
              </a:tabLst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Europäische Union</a:t>
            </a:r>
          </a:p>
          <a:p>
            <a:pPr marL="914400" lvl="1" indent="-457200">
              <a:lnSpc>
                <a:spcPct val="150000"/>
              </a:lnSpc>
              <a:buFontTx/>
              <a:buChar char="•"/>
              <a:tabLst>
                <a:tab pos="1143000" algn="l"/>
              </a:tabLst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Deutschland von 1949- 1961</a:t>
            </a:r>
          </a:p>
          <a:p>
            <a:pPr marL="914400" lvl="1" indent="-457200">
              <a:lnSpc>
                <a:spcPct val="150000"/>
              </a:lnSpc>
              <a:buFontTx/>
              <a:buChar char="•"/>
              <a:tabLst>
                <a:tab pos="1143000" algn="l"/>
              </a:tabLst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Deutschland von der Teilung zur Einheit </a:t>
            </a:r>
          </a:p>
          <a:p>
            <a:pPr marL="914400" lvl="1" indent="-457200">
              <a:lnSpc>
                <a:spcPct val="150000"/>
              </a:lnSpc>
              <a:buFontTx/>
              <a:buChar char="•"/>
              <a:tabLst>
                <a:tab pos="1143000" algn="l"/>
              </a:tabLst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Klimawandel</a:t>
            </a:r>
          </a:p>
          <a:p>
            <a:pPr marL="914400" lvl="1" indent="-457200">
              <a:lnSpc>
                <a:spcPct val="150000"/>
              </a:lnSpc>
              <a:buFontTx/>
              <a:buChar char="•"/>
              <a:tabLst>
                <a:tab pos="1143000" algn="l"/>
              </a:tabLst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Migration</a:t>
            </a:r>
          </a:p>
          <a:p>
            <a:pPr marL="914400" lvl="1" indent="-457200">
              <a:lnSpc>
                <a:spcPct val="150000"/>
              </a:lnSpc>
              <a:buFontTx/>
              <a:buChar char="•"/>
              <a:tabLst>
                <a:tab pos="1143000" algn="l"/>
              </a:tabLst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Kartenarbeit, Karikatur und Schaubilder/Grafiken auswerten</a:t>
            </a:r>
          </a:p>
        </p:txBody>
      </p:sp>
    </p:spTree>
    <p:extLst>
      <p:ext uri="{BB962C8B-B14F-4D97-AF65-F5344CB8AC3E}">
        <p14:creationId xmlns:p14="http://schemas.microsoft.com/office/powerpoint/2010/main" val="3909594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7544" y="440668"/>
            <a:ext cx="6858000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charset="0"/>
              </a:rPr>
              <a:t>Anforderungen in den einzelnen Prüfungsfächern</a:t>
            </a:r>
            <a:b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charset="0"/>
              </a:rPr>
            </a:b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Englisch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97E9D5">
                  <a:lumMod val="75000"/>
                </a:srgbClr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91560" y="1484784"/>
            <a:ext cx="7848872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>
                <a:tab pos="1143000" algn="l"/>
              </a:tabLst>
              <a:defRPr/>
            </a:pPr>
            <a:r>
              <a:rPr kumimoji="0" lang="de-DE" sz="2400" b="1" i="0" u="sng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Mündliche Prüfung</a:t>
            </a:r>
            <a:r>
              <a:rPr kumimoji="0" lang="de-DE" sz="24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:</a:t>
            </a:r>
          </a:p>
          <a:p>
            <a:pPr marR="0" lvl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0" algn="l"/>
              </a:tabLst>
              <a:defRPr/>
            </a:pPr>
            <a:endParaRPr kumimoji="0" lang="de-DE" sz="2400" b="1" i="0" u="sng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0" algn="l"/>
              </a:tabLst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Picture-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based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Interview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(ca.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3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Min. Sprechzeit)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		</a:t>
            </a:r>
          </a:p>
          <a:p>
            <a:pPr marL="457200" marR="0" lvl="0" indent="-4572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0" algn="l"/>
              </a:tabLst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Topic-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based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Talk 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(ca. </a:t>
            </a:r>
            <a:r>
              <a:rPr lang="de-DE" sz="2400" b="1" dirty="0">
                <a:solidFill>
                  <a:prstClr val="white">
                    <a:lumMod val="95000"/>
                  </a:prstClr>
                </a:solidFill>
              </a:rPr>
              <a:t>2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Min. Sprechzeit)</a:t>
            </a:r>
          </a:p>
          <a:p>
            <a:pPr marL="457200" marR="0" lvl="0" indent="-4572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0" algn="l"/>
              </a:tabLst>
              <a:defRPr/>
            </a:pP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0" algn="l"/>
              </a:tabLst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Sprachmittlung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(Dolmetschen aus dem Englischen ins Deutsche und umgekehrt) (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5 Min.)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		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>
                <a:tab pos="1143000" algn="l"/>
              </a:tabLst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554E43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671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7544" y="440668"/>
            <a:ext cx="6858000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charset="0"/>
              </a:rPr>
              <a:t>Anforderungen in den einzelnen Prüfungsfächern</a:t>
            </a:r>
            <a:b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charset="0"/>
              </a:rPr>
            </a:b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Englisch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97E9D5">
                  <a:lumMod val="75000"/>
                </a:srgbClr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67544" y="1573372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 startAt="2"/>
              <a:tabLst>
                <a:tab pos="1143000" algn="l"/>
              </a:tabLst>
              <a:defRPr/>
            </a:pPr>
            <a:r>
              <a:rPr kumimoji="0" lang="de-DE" sz="2400" b="1" i="0" u="sng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Schriftliche Prüfung: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 </a:t>
            </a:r>
          </a:p>
          <a:p>
            <a:pPr marR="0" lvl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0" algn="l"/>
              </a:tabLst>
              <a:defRPr/>
            </a:pPr>
            <a:r>
              <a:rPr lang="en-GB" sz="2400" b="1" dirty="0" err="1" smtClean="0">
                <a:solidFill>
                  <a:prstClr val="white">
                    <a:lumMod val="95000"/>
                  </a:prstClr>
                </a:solidFill>
              </a:rPr>
              <a:t>Teil</a:t>
            </a:r>
            <a:r>
              <a:rPr lang="en-GB" sz="2400" b="1" dirty="0" smtClean="0">
                <a:solidFill>
                  <a:prstClr val="white">
                    <a:lumMod val="95000"/>
                  </a:prstClr>
                </a:solidFill>
              </a:rPr>
              <a:t> A: </a:t>
            </a:r>
            <a:r>
              <a:rPr lang="en-GB" sz="2400" b="1" dirty="0" err="1" smtClean="0">
                <a:solidFill>
                  <a:prstClr val="white">
                    <a:lumMod val="95000"/>
                  </a:prstClr>
                </a:solidFill>
              </a:rPr>
              <a:t>Hör</a:t>
            </a:r>
            <a:r>
              <a:rPr lang="en-GB" sz="2400" b="1" dirty="0" smtClean="0">
                <a:solidFill>
                  <a:prstClr val="white">
                    <a:lumMod val="95000"/>
                  </a:prstClr>
                </a:solidFill>
              </a:rPr>
              <a:t>- und </a:t>
            </a:r>
            <a:r>
              <a:rPr lang="en-GB" sz="2400" b="1" dirty="0" err="1" smtClean="0">
                <a:solidFill>
                  <a:prstClr val="white">
                    <a:lumMod val="95000"/>
                  </a:prstClr>
                </a:solidFill>
              </a:rPr>
              <a:t>Hörsehverstehen</a:t>
            </a:r>
            <a:endParaRPr lang="en-GB" sz="2400" b="1" dirty="0" smtClean="0">
              <a:solidFill>
                <a:prstClr val="white">
                  <a:lumMod val="95000"/>
                </a:prstClr>
              </a:solidFill>
            </a:endParaRPr>
          </a:p>
          <a:p>
            <a:pPr marR="0" lvl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0" algn="l"/>
              </a:tabLst>
              <a:defRPr/>
            </a:pPr>
            <a:r>
              <a:rPr lang="en-GB" sz="2400" b="1" dirty="0" err="1" smtClean="0">
                <a:solidFill>
                  <a:prstClr val="white">
                    <a:lumMod val="95000"/>
                  </a:prstClr>
                </a:solidFill>
              </a:rPr>
              <a:t>Teil</a:t>
            </a:r>
            <a:r>
              <a:rPr lang="en-GB" sz="2400" b="1" dirty="0" smtClean="0">
                <a:solidFill>
                  <a:prstClr val="white">
                    <a:lumMod val="95000"/>
                  </a:prstClr>
                </a:solidFill>
              </a:rPr>
              <a:t> B: </a:t>
            </a:r>
            <a:r>
              <a:rPr lang="en-GB" sz="2400" b="1" dirty="0" err="1" smtClean="0">
                <a:solidFill>
                  <a:prstClr val="white">
                    <a:lumMod val="95000"/>
                  </a:prstClr>
                </a:solidFill>
              </a:rPr>
              <a:t>Sprachgebrauch</a:t>
            </a:r>
            <a:endParaRPr lang="en-GB" sz="2400" b="1" dirty="0" smtClean="0">
              <a:solidFill>
                <a:prstClr val="white">
                  <a:lumMod val="95000"/>
                </a:prstClr>
              </a:solidFill>
            </a:endParaRPr>
          </a:p>
          <a:p>
            <a:pPr marR="0" lvl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0" algn="l"/>
              </a:tabLst>
              <a:defRPr/>
            </a:pPr>
            <a:r>
              <a:rPr lang="en-GB" sz="2400" b="1" dirty="0" err="1" smtClean="0">
                <a:solidFill>
                  <a:prstClr val="white">
                    <a:lumMod val="95000"/>
                  </a:prstClr>
                </a:solidFill>
              </a:rPr>
              <a:t>Teil</a:t>
            </a:r>
            <a:r>
              <a:rPr lang="en-GB" sz="2400" b="1" dirty="0" smtClean="0">
                <a:solidFill>
                  <a:prstClr val="white">
                    <a:lumMod val="95000"/>
                  </a:prstClr>
                </a:solidFill>
              </a:rPr>
              <a:t> C: </a:t>
            </a:r>
            <a:r>
              <a:rPr lang="en-GB" sz="2400" b="1" dirty="0" err="1" smtClean="0">
                <a:solidFill>
                  <a:prstClr val="white">
                    <a:lumMod val="95000"/>
                  </a:prstClr>
                </a:solidFill>
              </a:rPr>
              <a:t>Leseverstehen</a:t>
            </a:r>
            <a:endParaRPr lang="en-GB" sz="2400" b="1" dirty="0" smtClean="0">
              <a:solidFill>
                <a:prstClr val="white">
                  <a:lumMod val="95000"/>
                </a:prstClr>
              </a:solidFill>
            </a:endParaRPr>
          </a:p>
          <a:p>
            <a:pPr marR="0" lvl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0" algn="l"/>
              </a:tabLst>
              <a:defRPr/>
            </a:pP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</a:rPr>
              <a:t>Teil</a:t>
            </a:r>
            <a:r>
              <a:rPr kumimoji="0" lang="en-GB" sz="2400" b="1" i="0" u="none" strike="noStrike" kern="1200" cap="none" spc="0" normalizeH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</a:rPr>
              <a:t> D: </a:t>
            </a:r>
            <a:r>
              <a:rPr kumimoji="0" lang="en-GB" sz="2400" b="1" i="0" u="none" strike="noStrike" kern="1200" cap="none" spc="0" normalizeH="0" noProof="0" dirty="0" err="1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</a:rPr>
              <a:t>Sprachmittlung</a:t>
            </a:r>
            <a:endParaRPr kumimoji="0" lang="en-GB" sz="2400" b="1" i="0" u="none" strike="noStrike" kern="1200" cap="none" spc="0" normalizeH="0" noProof="0" dirty="0" smtClean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</a:endParaRPr>
          </a:p>
          <a:p>
            <a:pPr marR="0" lvl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0" algn="l"/>
              </a:tabLst>
              <a:defRPr/>
            </a:pPr>
            <a:r>
              <a:rPr lang="en-GB" sz="2400" b="1" baseline="0" dirty="0" err="1" smtClean="0">
                <a:solidFill>
                  <a:prstClr val="white">
                    <a:lumMod val="95000"/>
                  </a:prstClr>
                </a:solidFill>
              </a:rPr>
              <a:t>Teil</a:t>
            </a:r>
            <a:r>
              <a:rPr lang="en-GB" sz="2400" b="1" dirty="0" smtClean="0">
                <a:solidFill>
                  <a:prstClr val="white">
                    <a:lumMod val="95000"/>
                  </a:prstClr>
                </a:solidFill>
              </a:rPr>
              <a:t> E: Text- und </a:t>
            </a:r>
            <a:r>
              <a:rPr lang="en-GB" sz="2400" b="1" dirty="0" err="1" smtClean="0">
                <a:solidFill>
                  <a:prstClr val="white">
                    <a:lumMod val="95000"/>
                  </a:prstClr>
                </a:solidFill>
              </a:rPr>
              <a:t>Medienkompetenz</a:t>
            </a:r>
            <a:endParaRPr lang="en-GB" sz="2400" b="1" dirty="0" smtClean="0">
              <a:solidFill>
                <a:prstClr val="white">
                  <a:lumMod val="95000"/>
                </a:prstClr>
              </a:solidFill>
            </a:endParaRPr>
          </a:p>
          <a:p>
            <a:pPr marR="0" lvl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0" algn="l"/>
              </a:tabLst>
              <a:defRPr/>
            </a:pPr>
            <a:r>
              <a:rPr lang="en-GB" sz="2400" b="1" dirty="0" err="1" smtClean="0">
                <a:solidFill>
                  <a:prstClr val="white">
                    <a:lumMod val="95000"/>
                  </a:prstClr>
                </a:solidFill>
              </a:rPr>
              <a:t>Teil</a:t>
            </a:r>
            <a:r>
              <a:rPr lang="en-GB" sz="2400" b="1" dirty="0" smtClean="0">
                <a:solidFill>
                  <a:prstClr val="white">
                    <a:lumMod val="95000"/>
                  </a:prstClr>
                </a:solidFill>
              </a:rPr>
              <a:t> F: </a:t>
            </a:r>
            <a:r>
              <a:rPr lang="en-GB" sz="2400" b="1" dirty="0" err="1" smtClean="0">
                <a:solidFill>
                  <a:prstClr val="white">
                    <a:lumMod val="95000"/>
                  </a:prstClr>
                </a:solidFill>
              </a:rPr>
              <a:t>Schreiben</a:t>
            </a:r>
            <a:endParaRPr lang="en-GB" sz="2400" b="1" dirty="0" smtClean="0">
              <a:solidFill>
                <a:prstClr val="white">
                  <a:lumMod val="95000"/>
                </a:prstClr>
              </a:solidFill>
            </a:endParaRPr>
          </a:p>
          <a:p>
            <a:pPr marR="0" lvl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0" algn="l"/>
              </a:tabLst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</a:endParaRPr>
          </a:p>
          <a:p>
            <a:pPr marR="0" lvl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0" algn="l"/>
              </a:tabLst>
              <a:defRPr/>
            </a:pPr>
            <a:r>
              <a:rPr lang="en-GB" sz="2400" b="1" dirty="0" err="1" smtClean="0">
                <a:solidFill>
                  <a:prstClr val="white">
                    <a:lumMod val="95000"/>
                  </a:prstClr>
                </a:solidFill>
              </a:rPr>
              <a:t>Arbeitszeit</a:t>
            </a:r>
            <a:r>
              <a:rPr lang="en-GB" sz="2400" b="1" dirty="0" smtClean="0">
                <a:solidFill>
                  <a:prstClr val="white">
                    <a:lumMod val="95000"/>
                  </a:prstClr>
                </a:solidFill>
              </a:rPr>
              <a:t>: 120 </a:t>
            </a:r>
            <a:r>
              <a:rPr lang="en-GB" sz="2400" b="1" dirty="0" err="1" smtClean="0">
                <a:solidFill>
                  <a:prstClr val="white">
                    <a:lumMod val="95000"/>
                  </a:prstClr>
                </a:solidFill>
              </a:rPr>
              <a:t>Minuten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</a:rPr>
              <a:t> </a:t>
            </a:r>
          </a:p>
          <a:p>
            <a:pPr marR="0" lvl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0" algn="l"/>
              </a:tabLst>
              <a:defRPr/>
            </a:pPr>
            <a:r>
              <a:rPr lang="de-DE" sz="2400" b="1" dirty="0" smtClean="0">
                <a:solidFill>
                  <a:prstClr val="white">
                    <a:lumMod val="95000"/>
                  </a:prstClr>
                </a:solidFill>
              </a:rPr>
              <a:t>Zweisprachiges Wörterbuch durchgehend erlaubt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9449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39552" y="414011"/>
            <a:ext cx="7416824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Anforderungen in den einzelnen Prüfungsfächern</a:t>
            </a:r>
            <a:b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</a:br>
            <a:r>
              <a:rPr lang="de-DE" sz="4000" b="1" dirty="0">
                <a:solidFill>
                  <a:schemeClr val="tx1">
                    <a:lumMod val="95000"/>
                  </a:schemeClr>
                </a:solidFill>
              </a:rPr>
              <a:t>Kunst</a:t>
            </a:r>
          </a:p>
          <a:p>
            <a:pPr eaLnBrk="1" hangingPunct="1"/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de-DE" b="1" dirty="0">
                <a:solidFill>
                  <a:schemeClr val="accent2">
                    <a:lumMod val="75000"/>
                  </a:schemeClr>
                </a:solidFill>
              </a:rPr>
            </a:br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83568" y="2026848"/>
            <a:ext cx="7848872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marL="457200" indent="-457200">
              <a:tabLst>
                <a:tab pos="1143000" algn="l"/>
              </a:tabLst>
              <a:defRPr/>
            </a:pPr>
            <a:r>
              <a:rPr lang="de-DE" sz="2400" b="1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e-DE" sz="2400" b="1" u="sng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Praktischer Teil:</a:t>
            </a:r>
            <a:r>
              <a:rPr lang="de-DE" sz="2400" b="1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de-DE" sz="24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buFontTx/>
              <a:buChar char="•"/>
              <a:tabLst>
                <a:tab pos="1143000" algn="l"/>
              </a:tabLst>
              <a:defRPr/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3 Aufgaben stehen zur Auswahl </a:t>
            </a:r>
          </a:p>
          <a:p>
            <a:pPr marL="914400" lvl="1" indent="-457200">
              <a:lnSpc>
                <a:spcPct val="150000"/>
              </a:lnSpc>
              <a:tabLst>
                <a:tab pos="1143000" algn="l"/>
              </a:tabLst>
              <a:defRPr/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de-DE" sz="240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</a:t>
            </a:r>
            <a:r>
              <a:rPr lang="de-DE" sz="240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davon muss </a:t>
            </a:r>
            <a:r>
              <a:rPr lang="de-DE" sz="2400" u="sng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eine</a:t>
            </a:r>
            <a:r>
              <a:rPr lang="de-DE" sz="240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bearbeitet werden</a:t>
            </a:r>
          </a:p>
          <a:p>
            <a:pPr marL="457200" indent="-457200">
              <a:tabLst>
                <a:tab pos="1143000" algn="l"/>
              </a:tabLst>
              <a:defRPr/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tabLst>
                <a:tab pos="1143000" algn="l"/>
              </a:tabLst>
            </a:pPr>
            <a:endParaRPr lang="de-DE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 flipH="1">
            <a:off x="1403648" y="5811415"/>
            <a:ext cx="61206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e-DE" sz="2000" b="1" dirty="0">
                <a:solidFill>
                  <a:schemeClr val="tx1">
                    <a:lumMod val="95000"/>
                  </a:schemeClr>
                </a:solidFill>
              </a:rPr>
              <a:t>Lernmaterial</a:t>
            </a:r>
            <a:r>
              <a:rPr lang="de-DE" sz="2000" b="1">
                <a:solidFill>
                  <a:schemeClr val="tx1">
                    <a:lumMod val="95000"/>
                  </a:schemeClr>
                </a:solidFill>
              </a:rPr>
              <a:t>: Schülerordner/Kunstskript</a:t>
            </a:r>
            <a:endParaRPr lang="de-DE" sz="2000" dirty="0">
              <a:solidFill>
                <a:schemeClr val="tx1">
                  <a:lumMod val="95000"/>
                </a:schemeClr>
              </a:solidFill>
            </a:endParaRPr>
          </a:p>
          <a:p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755576" y="3861048"/>
            <a:ext cx="56886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1143000" algn="l"/>
              </a:tabLst>
              <a:defRPr/>
            </a:pPr>
            <a:r>
              <a:rPr lang="de-DE" sz="2400" b="1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e-DE" sz="2400" b="1" u="sng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Theoretischer Teil:</a:t>
            </a:r>
          </a:p>
          <a:p>
            <a:pPr marL="914400" lvl="1" indent="-457200">
              <a:lnSpc>
                <a:spcPct val="150000"/>
              </a:lnSpc>
              <a:buFontTx/>
              <a:buChar char="•"/>
              <a:tabLst>
                <a:tab pos="1143000" algn="l"/>
              </a:tabLst>
              <a:defRPr/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Kunsttheorie</a:t>
            </a:r>
          </a:p>
          <a:p>
            <a:pPr marL="914400" lvl="1" indent="-457200">
              <a:lnSpc>
                <a:spcPct val="150000"/>
              </a:lnSpc>
              <a:buFontTx/>
              <a:buChar char="•"/>
              <a:tabLst>
                <a:tab pos="1143000" algn="l"/>
              </a:tabLst>
              <a:defRPr/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Kunstgeschichte</a:t>
            </a:r>
          </a:p>
          <a:p>
            <a:endParaRPr lang="de-DE" sz="24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942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326174"/>
            <a:ext cx="7416824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Anforderungen in den einzelnen Prüfungsfächern</a:t>
            </a:r>
          </a:p>
          <a:p>
            <a:pPr eaLnBrk="1" hangingPunct="1"/>
            <a:r>
              <a:rPr lang="de-DE" sz="4000" b="1" dirty="0">
                <a:solidFill>
                  <a:schemeClr val="tx1">
                    <a:lumMod val="95000"/>
                  </a:schemeClr>
                </a:solidFill>
              </a:rPr>
              <a:t>Musik</a:t>
            </a:r>
          </a:p>
          <a:p>
            <a:pPr eaLnBrk="1" hangingPunct="1"/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67544" y="1286359"/>
            <a:ext cx="7992888" cy="16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r>
              <a:rPr lang="de-DE" sz="2200" b="1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de-DE" sz="1600" b="1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Prüfungszeit: 30 Minuten</a:t>
            </a:r>
          </a:p>
          <a:p>
            <a:r>
              <a:rPr lang="de-DE" sz="2200" b="1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e-DE" sz="2200" b="1" u="sng" dirty="0">
                <a:solidFill>
                  <a:schemeClr val="tx1">
                    <a:lumMod val="95000"/>
                  </a:schemeClr>
                </a:solidFill>
              </a:rPr>
              <a:t>Praktischer Teil</a:t>
            </a:r>
            <a:endParaRPr lang="de-DE" sz="2200" dirty="0">
              <a:solidFill>
                <a:schemeClr val="tx1">
                  <a:lumMod val="9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Vortrag eines Stückes (Gesang, Instrument)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Rhythmische Kompetenz (Rhythmen lesen, hören, zuordnen) </a:t>
            </a:r>
          </a:p>
          <a:p>
            <a:pPr marL="457200" indent="-457200">
              <a:tabLst>
                <a:tab pos="1143000" algn="l"/>
              </a:tabLst>
              <a:defRPr/>
            </a:pPr>
            <a:endParaRPr lang="de-DE" sz="22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 flipH="1">
            <a:off x="1331640" y="6369137"/>
            <a:ext cx="61206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e-DE" sz="2000" b="1" dirty="0">
                <a:solidFill>
                  <a:schemeClr val="tx1">
                    <a:lumMod val="95000"/>
                  </a:schemeClr>
                </a:solidFill>
              </a:rPr>
              <a:t>Lernmaterial: Schülerordner</a:t>
            </a:r>
            <a:endParaRPr lang="de-DE" sz="2000" dirty="0">
              <a:solidFill>
                <a:schemeClr val="tx1">
                  <a:lumMod val="95000"/>
                </a:schemeClr>
              </a:solidFill>
            </a:endParaRPr>
          </a:p>
          <a:p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67544" y="2564904"/>
            <a:ext cx="834031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e-DE" sz="2200" b="1" u="sng" dirty="0">
                <a:solidFill>
                  <a:schemeClr val="tx1">
                    <a:lumMod val="95000"/>
                  </a:schemeClr>
                </a:solidFill>
              </a:rPr>
              <a:t>Theoretischer Teil: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Vorbereitetes </a:t>
            </a:r>
            <a:r>
              <a:rPr lang="de-DE" sz="2000" b="1" dirty="0">
                <a:solidFill>
                  <a:schemeClr val="tx1">
                    <a:lumMod val="95000"/>
                  </a:schemeClr>
                </a:solidFill>
              </a:rPr>
              <a:t>Referat</a:t>
            </a: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 über einen Komponisten, </a:t>
            </a:r>
            <a:br>
              <a:rPr lang="de-DE" sz="20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einen Musiker,…  </a:t>
            </a:r>
            <a:br>
              <a:rPr lang="de-DE" sz="20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Ausgearbeitetes Skript mindestens 2 Tage vor der Prüfung beim Prüfer abgeben! 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chemeClr val="tx1">
                    <a:lumMod val="95000"/>
                  </a:schemeClr>
                </a:solidFill>
              </a:rPr>
              <a:t>Notenlehre</a:t>
            </a: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 (Zeichen, Vorzeichen, Takt, Notenwerte, Tonleitern, Tempobezeichnungen, …)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chemeClr val="tx1">
                    <a:lumMod val="95000"/>
                  </a:schemeClr>
                </a:solidFill>
              </a:rPr>
              <a:t>Instrumentenkunde</a:t>
            </a: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 (Instrumentenfamilien, Teile eines </a:t>
            </a:r>
            <a:br>
              <a:rPr lang="de-DE" sz="20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 Instrumentes, …)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chemeClr val="tx1">
                    <a:lumMod val="95000"/>
                  </a:schemeClr>
                </a:solidFill>
              </a:rPr>
              <a:t>Jahresstoff</a:t>
            </a: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 der 9. Klasse </a:t>
            </a:r>
          </a:p>
          <a:p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2049026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42964" y="260648"/>
            <a:ext cx="7416824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Anforderungen in den einzelnen Prüfungsfächern</a:t>
            </a:r>
          </a:p>
          <a:p>
            <a:pPr eaLnBrk="1" hangingPunct="1"/>
            <a:r>
              <a:rPr lang="de-DE" sz="4000" b="1" dirty="0">
                <a:solidFill>
                  <a:schemeClr val="tx1">
                    <a:lumMod val="95000"/>
                  </a:schemeClr>
                </a:solidFill>
              </a:rPr>
              <a:t>Sport</a:t>
            </a:r>
          </a:p>
          <a:p>
            <a:pPr eaLnBrk="1" hangingPunct="1"/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54414" y="1292811"/>
            <a:ext cx="8689068" cy="4188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marL="457200" indent="-457200">
              <a:lnSpc>
                <a:spcPct val="130000"/>
              </a:lnSpc>
              <a:tabLst>
                <a:tab pos="1143000" algn="l"/>
              </a:tabLst>
            </a:pPr>
            <a:r>
              <a:rPr lang="de-DE" sz="2400" b="1" u="sng" dirty="0">
                <a:solidFill>
                  <a:schemeClr val="tx1">
                    <a:lumMod val="95000"/>
                  </a:schemeClr>
                </a:solidFill>
              </a:rPr>
              <a:t>Praktischer Teil:</a:t>
            </a: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marL="457200" indent="-457200">
              <a:tabLst>
                <a:tab pos="1143000" algn="l"/>
              </a:tabLst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1. </a:t>
            </a:r>
            <a:r>
              <a:rPr lang="de-DE" sz="2400" u="sng" dirty="0">
                <a:solidFill>
                  <a:schemeClr val="tx1">
                    <a:lumMod val="95000"/>
                  </a:schemeClr>
                </a:solidFill>
              </a:rPr>
              <a:t>Eine</a:t>
            </a: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 Mannschaftssportart: </a:t>
            </a:r>
          </a:p>
          <a:p>
            <a:pPr marL="457200" indent="-457200">
              <a:tabLst>
                <a:tab pos="1143000" algn="l"/>
              </a:tabLst>
            </a:pPr>
            <a:r>
              <a:rPr lang="de-DE" sz="2400" b="1" dirty="0">
                <a:solidFill>
                  <a:schemeClr val="tx1">
                    <a:lumMod val="95000"/>
                  </a:schemeClr>
                </a:solidFill>
              </a:rPr>
              <a:t>    	</a:t>
            </a:r>
            <a:r>
              <a:rPr lang="de-DE" sz="2400" dirty="0" smtClean="0">
                <a:solidFill>
                  <a:schemeClr val="tx1">
                    <a:lumMod val="95000"/>
                  </a:schemeClr>
                </a:solidFill>
              </a:rPr>
              <a:t>Handball, </a:t>
            </a: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Basketball oder Fußball</a:t>
            </a:r>
          </a:p>
          <a:p>
            <a:pPr marL="457200" indent="-457200">
              <a:tabLst>
                <a:tab pos="1143000" algn="l"/>
              </a:tabLst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  <a:sym typeface="Wingdings" charset="0"/>
              </a:rPr>
              <a:t>   	</a:t>
            </a: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de-DE" sz="2400" i="1" dirty="0">
                <a:solidFill>
                  <a:schemeClr val="tx1">
                    <a:lumMod val="95000"/>
                  </a:schemeClr>
                </a:solidFill>
              </a:rPr>
              <a:t>Grundtechniken sowie Verhalten und Einsatz im Spiel </a:t>
            </a:r>
          </a:p>
          <a:p>
            <a:pPr marL="457200" indent="-457200">
              <a:tabLst>
                <a:tab pos="1143000" algn="l"/>
              </a:tabLst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2. </a:t>
            </a:r>
            <a:r>
              <a:rPr lang="de-DE" sz="2400" u="sng" dirty="0">
                <a:solidFill>
                  <a:schemeClr val="tx1">
                    <a:lumMod val="95000"/>
                  </a:schemeClr>
                </a:solidFill>
              </a:rPr>
              <a:t>Eine</a:t>
            </a: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 Individualsportart:  </a:t>
            </a:r>
          </a:p>
          <a:p>
            <a:pPr marL="457200" indent="-457200">
              <a:tabLst>
                <a:tab pos="1143000" algn="l"/>
              </a:tabLst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	Turnen:</a:t>
            </a:r>
            <a:r>
              <a:rPr lang="de-DE" sz="2400" i="1" dirty="0">
                <a:solidFill>
                  <a:schemeClr val="tx1">
                    <a:lumMod val="95000"/>
                  </a:schemeClr>
                </a:solidFill>
              </a:rPr>
              <a:t> Übungen an drei Geräten</a:t>
            </a:r>
          </a:p>
          <a:p>
            <a:pPr marL="457200" indent="-457200">
              <a:tabLst>
                <a:tab pos="1143000" algn="l"/>
              </a:tabLst>
            </a:pPr>
            <a:r>
              <a:rPr lang="de-DE" sz="2400" i="1" dirty="0">
                <a:solidFill>
                  <a:schemeClr val="tx1">
                    <a:lumMod val="95000"/>
                  </a:schemeClr>
                </a:solidFill>
              </a:rPr>
              <a:t>   	</a:t>
            </a: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Gymnastik/Tanz: </a:t>
            </a:r>
            <a:r>
              <a:rPr lang="de-DE" sz="2400" i="1" dirty="0" err="1">
                <a:solidFill>
                  <a:schemeClr val="tx1">
                    <a:lumMod val="95000"/>
                  </a:schemeClr>
                </a:solidFill>
              </a:rPr>
              <a:t>Tanz+Choreografie</a:t>
            </a:r>
            <a:r>
              <a:rPr lang="de-DE" sz="2400" i="1" dirty="0">
                <a:solidFill>
                  <a:schemeClr val="tx1">
                    <a:lumMod val="95000"/>
                  </a:schemeClr>
                </a:solidFill>
              </a:rPr>
              <a:t> mit Handgerät</a:t>
            </a:r>
          </a:p>
          <a:p>
            <a:pPr marL="457200" indent="-457200">
              <a:tabLst>
                <a:tab pos="1143000" algn="l"/>
              </a:tabLst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   	Leichtathletik:</a:t>
            </a:r>
            <a:r>
              <a:rPr lang="de-DE" sz="2400" i="1" dirty="0">
                <a:solidFill>
                  <a:schemeClr val="tx1">
                    <a:lumMod val="95000"/>
                  </a:schemeClr>
                </a:solidFill>
              </a:rPr>
              <a:t> Lauf, Sprung, Wurf/ Stoß </a:t>
            </a:r>
          </a:p>
          <a:p>
            <a:pPr marL="457200" indent="-457200">
              <a:tabLst>
                <a:tab pos="1143000" algn="l"/>
              </a:tabLst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	Badminton: </a:t>
            </a:r>
            <a:r>
              <a:rPr lang="de-DE" sz="2400" i="1" dirty="0">
                <a:solidFill>
                  <a:schemeClr val="tx1">
                    <a:lumMod val="95000"/>
                  </a:schemeClr>
                </a:solidFill>
              </a:rPr>
              <a:t>Grundtechniken sowie Verhalten und Einsatz im Spiel </a:t>
            </a:r>
            <a:endParaRPr lang="de-DE" sz="2400" dirty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tabLst>
                <a:tab pos="1143000" algn="l"/>
              </a:tabLst>
              <a:defRPr/>
            </a:pPr>
            <a:endParaRPr lang="de-DE" sz="22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77298" y="5157192"/>
            <a:ext cx="71368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tabLst>
                <a:tab pos="1143000" algn="l"/>
              </a:tabLst>
            </a:pPr>
            <a:r>
              <a:rPr lang="de-DE" sz="2400" b="1" u="sng" dirty="0">
                <a:solidFill>
                  <a:schemeClr val="tx1">
                    <a:lumMod val="95000"/>
                  </a:schemeClr>
                </a:solidFill>
              </a:rPr>
              <a:t>Schriftlicher Teil:</a:t>
            </a:r>
          </a:p>
          <a:p>
            <a:pPr marL="457200" indent="-457200">
              <a:tabLst>
                <a:tab pos="1143000" algn="l"/>
              </a:tabLst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Allgemeine Fragen zu den </a:t>
            </a:r>
            <a:r>
              <a:rPr lang="de-DE" sz="2400" dirty="0" smtClean="0"/>
              <a:t>gewählten</a:t>
            </a:r>
            <a:r>
              <a:rPr lang="de-DE" sz="24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Sportarten </a:t>
            </a:r>
            <a:br>
              <a:rPr lang="de-DE" sz="24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de-DE" sz="2400" dirty="0"/>
              <a:t>+ allgemeiner Teil z. B. </a:t>
            </a:r>
            <a:r>
              <a:rPr lang="de-DE" sz="2400" dirty="0" smtClean="0"/>
              <a:t>Gesundheit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b="1" dirty="0">
                <a:solidFill>
                  <a:schemeClr val="tx1">
                    <a:lumMod val="95000"/>
                  </a:schemeClr>
                </a:solidFill>
                <a:sym typeface="Wingdings" charset="0"/>
              </a:rPr>
              <a:t></a:t>
            </a:r>
            <a:r>
              <a:rPr lang="de-DE" sz="2400" b="1" dirty="0">
                <a:solidFill>
                  <a:schemeClr val="tx1">
                    <a:lumMod val="95000"/>
                  </a:schemeClr>
                </a:solidFill>
              </a:rPr>
              <a:t> Skript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5919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11560" y="260648"/>
            <a:ext cx="7416824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Anforderungen in den einzelnen Prüfungsfächern</a:t>
            </a:r>
          </a:p>
          <a:p>
            <a:pPr eaLnBrk="1" hangingPunct="1"/>
            <a:r>
              <a:rPr lang="de-DE" sz="4000" b="1" dirty="0">
                <a:solidFill>
                  <a:schemeClr val="tx1">
                    <a:lumMod val="95000"/>
                  </a:schemeClr>
                </a:solidFill>
              </a:rPr>
              <a:t>Katholische Religion</a:t>
            </a:r>
          </a:p>
          <a:p>
            <a:pPr eaLnBrk="1" hangingPunct="1"/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55576" y="1383160"/>
            <a:ext cx="8208912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marL="457200" indent="-457200">
              <a:tabLst>
                <a:tab pos="1143000" algn="l"/>
              </a:tabLst>
            </a:pPr>
            <a:r>
              <a:rPr lang="de-DE" sz="2400" b="1" dirty="0">
                <a:solidFill>
                  <a:schemeClr val="tx1">
                    <a:lumMod val="95000"/>
                  </a:schemeClr>
                </a:solidFill>
              </a:rPr>
              <a:t>Lehrplaninhalte der Mittelschule, u.a.: </a:t>
            </a:r>
          </a:p>
          <a:p>
            <a:pPr marL="457200" indent="-457200">
              <a:tabLst>
                <a:tab pos="1143000" algn="l"/>
              </a:tabLst>
            </a:pPr>
            <a:endParaRPr lang="de-DE" sz="2400" b="1" dirty="0">
              <a:solidFill>
                <a:schemeClr val="tx1">
                  <a:lumMod val="9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 smtClean="0"/>
              <a:t>Konstruktivismus (meine Erfahrungen bilden die Welt?)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 smtClean="0"/>
              <a:t>Sakrament der Versöhnung (Gewalt, Schuld, Verantwortung, Täter-Opfer-Ausgleich)</a:t>
            </a:r>
            <a:endParaRPr lang="de-DE" sz="16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 smtClean="0"/>
              <a:t>Nächstenliebe gegen Selbstliebe? (</a:t>
            </a:r>
            <a:r>
              <a:rPr lang="de-DE" dirty="0" smtClean="0"/>
              <a:t>eine christliche Dimension</a:t>
            </a:r>
            <a:r>
              <a:rPr lang="de-DE" sz="2400" dirty="0" smtClean="0"/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 smtClean="0"/>
              <a:t>Religiöses </a:t>
            </a:r>
            <a:r>
              <a:rPr lang="de-DE" sz="2400" dirty="0"/>
              <a:t>Grundwissen </a:t>
            </a:r>
            <a:r>
              <a:rPr lang="de-DE" sz="1600" dirty="0" smtClean="0"/>
              <a:t>(  Gebete, Bibel, Weihnachten</a:t>
            </a:r>
            <a:r>
              <a:rPr lang="de-DE" sz="1600" dirty="0"/>
              <a:t>, Ostern, Sakramente</a:t>
            </a:r>
            <a:r>
              <a:rPr lang="de-DE" sz="1600" dirty="0" smtClean="0"/>
              <a:t>)</a:t>
            </a:r>
            <a:endParaRPr lang="de-DE" sz="1600" dirty="0"/>
          </a:p>
        </p:txBody>
      </p:sp>
      <p:sp>
        <p:nvSpPr>
          <p:cNvPr id="4" name="Textfeld 3"/>
          <p:cNvSpPr txBox="1"/>
          <p:nvPr/>
        </p:nvSpPr>
        <p:spPr>
          <a:xfrm flipH="1">
            <a:off x="1403648" y="5589240"/>
            <a:ext cx="61206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e-DE" sz="2000" b="1" dirty="0">
                <a:solidFill>
                  <a:schemeClr val="tx1">
                    <a:lumMod val="95000"/>
                  </a:schemeClr>
                </a:solidFill>
              </a:rPr>
              <a:t>Lernmaterial: Schülerordner</a:t>
            </a:r>
            <a:endParaRPr lang="de-DE" sz="2000" dirty="0">
              <a:solidFill>
                <a:schemeClr val="tx1">
                  <a:lumMod val="95000"/>
                </a:schemeClr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78999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10814" y="293268"/>
            <a:ext cx="68580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 sz="4400" b="1" kern="0" dirty="0">
              <a:solidFill>
                <a:schemeClr val="tx1">
                  <a:lumMod val="95000"/>
                </a:schemeClr>
              </a:solidFill>
              <a:latin typeface="Arial" pitchFamily="34" charset="0"/>
              <a:ea typeface="+mj-ea"/>
              <a:cs typeface="+mj-c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51536" y="1712554"/>
            <a:ext cx="7921601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/>
            <a:endParaRPr lang="de-DE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81137" y="774735"/>
            <a:ext cx="45175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4000" b="1" kern="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Teilnahme am QA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85347" y="1700808"/>
            <a:ext cx="806311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sz="24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freiwillig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sz="24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mindestens in Jahrgangsstufe 9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sz="24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Nichtteilnehmer in schriftl. QA-Woche:  </a:t>
            </a:r>
            <a:br>
              <a:rPr lang="de-DE" altLang="de-DE" sz="24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</a:br>
            <a:r>
              <a:rPr lang="de-DE" altLang="de-DE" sz="24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Praktikum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sz="24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Externe Teilnehmer (wohnhaft im Schulsprengel MS </a:t>
            </a:r>
            <a:r>
              <a:rPr lang="de-DE" altLang="de-DE" sz="2400" b="1" dirty="0" err="1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Großaitingen</a:t>
            </a:r>
            <a:r>
              <a:rPr lang="de-DE" altLang="de-DE" sz="24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de-DE" altLang="de-DE" sz="2400" b="1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400" b="1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4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11560" y="362402"/>
            <a:ext cx="7416824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charset="0"/>
              </a:rPr>
              <a:t>Anforderungen in den einzelnen Prüfungsfächern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Evangelische Religion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4000" b="1" i="0" u="none" strike="noStrike" kern="1200" cap="none" spc="0" normalizeH="0" baseline="0" noProof="0" dirty="0">
              <a:ln>
                <a:noFill/>
              </a:ln>
              <a:solidFill>
                <a:srgbClr val="97E9D5">
                  <a:lumMod val="75000"/>
                </a:srgbClr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97E9D5">
                  <a:lumMod val="75000"/>
                </a:srgbClr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83568" y="1347133"/>
            <a:ext cx="7992888" cy="404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Da wir eine Kombiklasse aus 8.-9. Klasse haben, richtet sich der Prüfungsstoff nach den behandelten Themen im Unterricht.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Lehrplaninhalte der Mittelschule, u.a.: 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Reformation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Suche und Süchte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Bewusst leben – Umgang mit der Zeit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Religiöses Grundwissen </a:t>
            </a:r>
          </a:p>
        </p:txBody>
      </p:sp>
      <p:sp>
        <p:nvSpPr>
          <p:cNvPr id="4" name="Textfeld 3"/>
          <p:cNvSpPr txBox="1"/>
          <p:nvPr/>
        </p:nvSpPr>
        <p:spPr>
          <a:xfrm flipH="1">
            <a:off x="1259632" y="5733256"/>
            <a:ext cx="61206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Lernmaterial: Schülerordner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887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66793" y="303453"/>
            <a:ext cx="7416824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Anforderungen in den einzelnen Prüfungsfächern</a:t>
            </a:r>
          </a:p>
          <a:p>
            <a:pPr eaLnBrk="1" hangingPunct="1"/>
            <a:r>
              <a:rPr lang="de-DE" sz="4000" b="1" dirty="0">
                <a:solidFill>
                  <a:schemeClr val="tx1">
                    <a:lumMod val="95000"/>
                  </a:schemeClr>
                </a:solidFill>
              </a:rPr>
              <a:t>Ethik</a:t>
            </a:r>
          </a:p>
          <a:p>
            <a:pPr eaLnBrk="1" hangingPunct="1"/>
            <a:endParaRPr lang="de-DE" sz="40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66793" y="2231599"/>
            <a:ext cx="7992888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marL="457200" indent="-457200">
              <a:tabLst>
                <a:tab pos="1143000" algn="l"/>
              </a:tabLst>
            </a:pPr>
            <a:r>
              <a:rPr lang="de-DE" sz="2400" b="1" dirty="0">
                <a:solidFill>
                  <a:schemeClr val="tx1">
                    <a:lumMod val="95000"/>
                  </a:schemeClr>
                </a:solidFill>
              </a:rPr>
              <a:t>Lehrplaninhalte der Mittelschule, u.a.: </a:t>
            </a:r>
          </a:p>
          <a:p>
            <a:pPr marL="914400" lvl="1" indent="-457200">
              <a:lnSpc>
                <a:spcPct val="150000"/>
              </a:lnSpc>
              <a:buFontTx/>
              <a:buChar char="•"/>
              <a:tabLst>
                <a:tab pos="1143000" algn="l"/>
              </a:tabLst>
            </a:pPr>
            <a:r>
              <a:rPr lang="de-DE" sz="2400" dirty="0" smtClean="0">
                <a:solidFill>
                  <a:schemeClr val="tx1">
                    <a:lumMod val="95000"/>
                  </a:schemeClr>
                </a:solidFill>
              </a:rPr>
              <a:t>Glück  </a:t>
            </a:r>
            <a:endParaRPr lang="de-DE" sz="2400" dirty="0">
              <a:solidFill>
                <a:schemeClr val="tx1">
                  <a:lumMod val="9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Tx/>
              <a:buChar char="•"/>
              <a:tabLst>
                <a:tab pos="1143000" algn="l"/>
              </a:tabLst>
            </a:pPr>
            <a:r>
              <a:rPr lang="de-DE" sz="2400" dirty="0" smtClean="0">
                <a:solidFill>
                  <a:schemeClr val="tx1">
                    <a:lumMod val="95000"/>
                  </a:schemeClr>
                </a:solidFill>
              </a:rPr>
              <a:t>Autorität</a:t>
            </a:r>
            <a:endParaRPr lang="de-DE" sz="2400" dirty="0">
              <a:solidFill>
                <a:schemeClr val="tx1">
                  <a:lumMod val="9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Tx/>
              <a:buChar char="•"/>
              <a:tabLst>
                <a:tab pos="1143000" algn="l"/>
              </a:tabLst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Die </a:t>
            </a:r>
            <a:r>
              <a:rPr lang="de-DE" sz="2400" dirty="0" smtClean="0">
                <a:solidFill>
                  <a:schemeClr val="tx1">
                    <a:lumMod val="95000"/>
                  </a:schemeClr>
                </a:solidFill>
              </a:rPr>
              <a:t>Weltreligionen</a:t>
            </a:r>
          </a:p>
          <a:p>
            <a:pPr marL="914400" lvl="1" indent="-457200">
              <a:lnSpc>
                <a:spcPct val="150000"/>
              </a:lnSpc>
              <a:buFontTx/>
              <a:buChar char="•"/>
              <a:tabLst>
                <a:tab pos="1143000" algn="l"/>
              </a:tabLst>
            </a:pPr>
            <a:r>
              <a:rPr lang="de-DE" sz="2400" dirty="0" smtClean="0">
                <a:solidFill>
                  <a:schemeClr val="tx1">
                    <a:lumMod val="95000"/>
                  </a:schemeClr>
                </a:solidFill>
              </a:rPr>
              <a:t>Das eigene Leben gestalten   </a:t>
            </a:r>
            <a:endParaRPr lang="de-DE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 flipH="1">
            <a:off x="1343983" y="5678299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e-DE" sz="2000" b="1" dirty="0">
                <a:solidFill>
                  <a:schemeClr val="tx1">
                    <a:lumMod val="95000"/>
                  </a:schemeClr>
                </a:solidFill>
              </a:rPr>
              <a:t>Lernmaterial: Schülerordner</a:t>
            </a:r>
            <a:endParaRPr lang="de-DE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2787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66793" y="303453"/>
            <a:ext cx="7416824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Anforderungen in den einzelnen Prüfungsfächern</a:t>
            </a:r>
          </a:p>
          <a:p>
            <a:pPr eaLnBrk="1" hangingPunct="1"/>
            <a:r>
              <a:rPr lang="de-DE" sz="4000" b="1" dirty="0" smtClean="0">
                <a:solidFill>
                  <a:schemeClr val="tx1">
                    <a:lumMod val="95000"/>
                  </a:schemeClr>
                </a:solidFill>
              </a:rPr>
              <a:t>Informatik</a:t>
            </a:r>
            <a:endParaRPr lang="de-DE" sz="4000" b="1" dirty="0">
              <a:solidFill>
                <a:schemeClr val="tx1">
                  <a:lumMod val="95000"/>
                </a:schemeClr>
              </a:solidFill>
            </a:endParaRPr>
          </a:p>
          <a:p>
            <a:pPr eaLnBrk="1" hangingPunct="1"/>
            <a:endParaRPr lang="de-DE" sz="40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658999" y="1340768"/>
            <a:ext cx="7992888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algn="just">
              <a:tabLst>
                <a:tab pos="1143000" algn="l"/>
              </a:tabLst>
            </a:pPr>
            <a:r>
              <a:rPr lang="de-DE" sz="2400" b="1" dirty="0" smtClean="0">
                <a:solidFill>
                  <a:schemeClr val="tx1">
                    <a:lumMod val="95000"/>
                  </a:schemeClr>
                </a:solidFill>
              </a:rPr>
              <a:t>Da Informatik ein einstündiges Fach ist, werden die Lehrplaninhalte der 8. </a:t>
            </a:r>
            <a:r>
              <a:rPr lang="de-DE" sz="2400" b="1" u="sng" dirty="0" smtClean="0">
                <a:solidFill>
                  <a:schemeClr val="tx1">
                    <a:lumMod val="95000"/>
                  </a:schemeClr>
                </a:solidFill>
              </a:rPr>
              <a:t>und</a:t>
            </a:r>
            <a:r>
              <a:rPr lang="de-DE" sz="2400" b="1" dirty="0" smtClean="0">
                <a:solidFill>
                  <a:schemeClr val="tx1">
                    <a:lumMod val="95000"/>
                  </a:schemeClr>
                </a:solidFill>
              </a:rPr>
              <a:t> 9. </a:t>
            </a:r>
            <a:r>
              <a:rPr lang="de-DE" sz="2400" b="1" dirty="0" err="1" smtClean="0">
                <a:solidFill>
                  <a:schemeClr val="tx1">
                    <a:lumMod val="95000"/>
                  </a:schemeClr>
                </a:solidFill>
              </a:rPr>
              <a:t>Jgst</a:t>
            </a:r>
            <a:r>
              <a:rPr lang="de-DE" sz="2400" b="1" dirty="0" smtClean="0">
                <a:solidFill>
                  <a:schemeClr val="tx1">
                    <a:lumMod val="95000"/>
                  </a:schemeClr>
                </a:solidFill>
              </a:rPr>
              <a:t>. abgefragt:</a:t>
            </a:r>
          </a:p>
          <a:p>
            <a:pPr algn="just">
              <a:tabLst>
                <a:tab pos="1143000" algn="l"/>
              </a:tabLst>
            </a:pPr>
            <a:endParaRPr lang="de-DE" sz="2400" b="1" dirty="0">
              <a:solidFill>
                <a:schemeClr val="tx1">
                  <a:lumMod val="95000"/>
                </a:schemeClr>
              </a:solidFill>
            </a:endParaRPr>
          </a:p>
          <a:p>
            <a:pPr algn="just">
              <a:tabLst>
                <a:tab pos="1143000" algn="l"/>
              </a:tabLst>
            </a:pPr>
            <a:endParaRPr lang="de-DE" sz="24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">
              <a:tabLst>
                <a:tab pos="1143000" algn="l"/>
              </a:tabLst>
            </a:pPr>
            <a:endParaRPr lang="de-DE" sz="2400" b="1" dirty="0">
              <a:solidFill>
                <a:schemeClr val="tx1">
                  <a:lumMod val="95000"/>
                </a:schemeClr>
              </a:solidFill>
            </a:endParaRPr>
          </a:p>
          <a:p>
            <a:pPr algn="just">
              <a:tabLst>
                <a:tab pos="1143000" algn="l"/>
              </a:tabLst>
            </a:pPr>
            <a:endParaRPr lang="de-DE" sz="24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92187"/>
              </p:ext>
            </p:extLst>
          </p:nvPr>
        </p:nvGraphicFramePr>
        <p:xfrm>
          <a:off x="732207" y="2276872"/>
          <a:ext cx="7920880" cy="1378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333">
                  <a:extLst>
                    <a:ext uri="{9D8B030D-6E8A-4147-A177-3AD203B41FA5}">
                      <a16:colId xmlns:a16="http://schemas.microsoft.com/office/drawing/2014/main" val="3743175023"/>
                    </a:ext>
                  </a:extLst>
                </a:gridCol>
                <a:gridCol w="2245538">
                  <a:extLst>
                    <a:ext uri="{9D8B030D-6E8A-4147-A177-3AD203B41FA5}">
                      <a16:colId xmlns:a16="http://schemas.microsoft.com/office/drawing/2014/main" val="167111401"/>
                    </a:ext>
                  </a:extLst>
                </a:gridCol>
                <a:gridCol w="2339103">
                  <a:extLst>
                    <a:ext uri="{9D8B030D-6E8A-4147-A177-3AD203B41FA5}">
                      <a16:colId xmlns:a16="http://schemas.microsoft.com/office/drawing/2014/main" val="3176696245"/>
                    </a:ext>
                  </a:extLst>
                </a:gridCol>
                <a:gridCol w="2119906">
                  <a:extLst>
                    <a:ext uri="{9D8B030D-6E8A-4147-A177-3AD203B41FA5}">
                      <a16:colId xmlns:a16="http://schemas.microsoft.com/office/drawing/2014/main" val="7579602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Lernbereiche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Digitaler Informations-</a:t>
                      </a:r>
                      <a:r>
                        <a:rPr lang="de-DE" dirty="0" err="1" smtClean="0"/>
                        <a:t>austausch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Datenverarbeitung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Programmieren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273623"/>
                  </a:ext>
                </a:extLst>
              </a:tr>
              <a:tr h="505192">
                <a:tc>
                  <a:txBody>
                    <a:bodyPr/>
                    <a:lstStyle/>
                    <a:p>
                      <a:r>
                        <a:rPr lang="de-DE" dirty="0" smtClean="0"/>
                        <a:t>8. </a:t>
                      </a:r>
                      <a:r>
                        <a:rPr lang="de-DE" dirty="0" err="1" smtClean="0"/>
                        <a:t>Jgst</a:t>
                      </a:r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Digitale Informationssysteme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Tabellenkalkulation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Programmieren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473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9. </a:t>
                      </a:r>
                      <a:r>
                        <a:rPr lang="de-DE" dirty="0" err="1" smtClean="0"/>
                        <a:t>Jgst</a:t>
                      </a:r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Netzwerke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Tabellenkalkulation (Excel)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Programmieren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348158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66793" y="3933056"/>
            <a:ext cx="764962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ym typeface="Wingdings" panose="05000000000000000000" pitchFamily="2" charset="2"/>
              </a:rPr>
              <a:t>Schriftlicher Teil: 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Alle drei Lernbereiche sind verpflichtend. 		Dauer: 30 Minuten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58999" y="4842062"/>
            <a:ext cx="786564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ym typeface="Wingdings" panose="05000000000000000000" pitchFamily="2" charset="2"/>
              </a:rPr>
              <a:t>Praktischer Teil: 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2 Lernbereiche:	</a:t>
            </a:r>
            <a:r>
              <a:rPr lang="de-DE" u="sng" dirty="0" smtClean="0">
                <a:sym typeface="Wingdings" panose="05000000000000000000" pitchFamily="2" charset="2"/>
              </a:rPr>
              <a:t>Programmieren</a:t>
            </a:r>
            <a:r>
              <a:rPr lang="de-DE" dirty="0" smtClean="0">
                <a:sym typeface="Wingdings" panose="05000000000000000000" pitchFamily="2" charset="2"/>
              </a:rPr>
              <a:t> ist verpflichtend. 	</a:t>
            </a:r>
          </a:p>
          <a:p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smtClean="0">
                <a:sym typeface="Wingdings" panose="05000000000000000000" pitchFamily="2" charset="2"/>
              </a:rPr>
              <a:t>	Digitaler Informationsaustausch </a:t>
            </a:r>
            <a:r>
              <a:rPr lang="de-DE" b="1" dirty="0" smtClean="0">
                <a:sym typeface="Wingdings" panose="05000000000000000000" pitchFamily="2" charset="2"/>
              </a:rPr>
              <a:t>oder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u="sng" dirty="0" smtClean="0">
                <a:sym typeface="Wingdings" panose="05000000000000000000" pitchFamily="2" charset="2"/>
              </a:rPr>
              <a:t>Datenverarbeitung</a:t>
            </a:r>
            <a:r>
              <a:rPr lang="de-DE" dirty="0" smtClean="0">
                <a:sym typeface="Wingdings" panose="05000000000000000000" pitchFamily="2" charset="2"/>
              </a:rPr>
              <a:t>.</a:t>
            </a:r>
          </a:p>
          <a:p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smtClean="0">
                <a:sym typeface="Wingdings" panose="05000000000000000000" pitchFamily="2" charset="2"/>
              </a:rPr>
              <a:t>					Dauer: 120 Minuten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 flipH="1">
            <a:off x="732207" y="6073168"/>
            <a:ext cx="57120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e-DE" sz="2000" b="1" dirty="0">
                <a:solidFill>
                  <a:schemeClr val="tx1">
                    <a:lumMod val="95000"/>
                  </a:schemeClr>
                </a:solidFill>
              </a:rPr>
              <a:t>Lernmaterial: </a:t>
            </a:r>
            <a:r>
              <a:rPr lang="de-DE" sz="2000" b="1" dirty="0" smtClean="0">
                <a:solidFill>
                  <a:schemeClr val="tx1">
                    <a:lumMod val="95000"/>
                  </a:schemeClr>
                </a:solidFill>
              </a:rPr>
              <a:t>	</a:t>
            </a:r>
            <a:r>
              <a:rPr lang="de-DE" b="1" dirty="0" smtClean="0">
                <a:solidFill>
                  <a:schemeClr val="tx1">
                    <a:lumMod val="95000"/>
                  </a:schemeClr>
                </a:solidFill>
              </a:rPr>
              <a:t>Schülerordner</a:t>
            </a:r>
            <a:endParaRPr lang="de-DE" sz="2000" dirty="0">
              <a:solidFill>
                <a:schemeClr val="tx1">
                  <a:lumMod val="95000"/>
                </a:schemeClr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802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8816" y="-315416"/>
            <a:ext cx="8241655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Anforderungen in den einzelnen Prüfungsfächern</a:t>
            </a:r>
            <a:r>
              <a:rPr lang="de-DE" altLang="de-DE" sz="72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de-DE" altLang="de-DE" sz="72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</a:br>
            <a:r>
              <a:rPr lang="de-DE" sz="3200" b="1" dirty="0" smtClean="0">
                <a:solidFill>
                  <a:schemeClr val="tx1">
                    <a:lumMod val="95000"/>
                  </a:schemeClr>
                </a:solidFill>
              </a:rPr>
              <a:t>Projekt </a:t>
            </a:r>
            <a:r>
              <a:rPr lang="de-DE" sz="3200" b="1" dirty="0">
                <a:solidFill>
                  <a:schemeClr val="tx1">
                    <a:lumMod val="95000"/>
                  </a:schemeClr>
                </a:solidFill>
              </a:rPr>
              <a:t>Allgemein</a:t>
            </a:r>
            <a:r>
              <a:rPr lang="de-DE" sz="4000" b="1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de-DE" sz="4000" b="1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de-DE" altLang="de-DE" sz="22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Lerninhalte </a:t>
            </a:r>
            <a:r>
              <a:rPr lang="de-DE" altLang="de-DE" sz="2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aus </a:t>
            </a:r>
            <a:r>
              <a:rPr lang="de-DE" altLang="de-DE" sz="2200" dirty="0" err="1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WiB</a:t>
            </a:r>
            <a:r>
              <a:rPr lang="de-DE" altLang="de-DE" sz="22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de-DE" altLang="de-DE" sz="2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und dem berufsorientierten Fach</a:t>
            </a:r>
          </a:p>
          <a:p>
            <a:pPr eaLnBrk="1" hangingPunct="1"/>
            <a:r>
              <a:rPr lang="de-DE" altLang="de-DE" sz="2400" i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	</a:t>
            </a:r>
            <a:r>
              <a:rPr lang="de-DE" altLang="de-DE" sz="24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Projekt </a:t>
            </a:r>
            <a:r>
              <a:rPr lang="de-DE" altLang="de-DE" sz="24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1 (Übungsprojekt): 08.03.24 </a:t>
            </a:r>
            <a:r>
              <a:rPr lang="de-DE" altLang="de-DE" sz="24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– </a:t>
            </a:r>
            <a:r>
              <a:rPr lang="de-DE" altLang="de-DE" sz="24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15.03.24</a:t>
            </a:r>
          </a:p>
          <a:p>
            <a:pPr eaLnBrk="1" hangingPunct="1"/>
            <a:r>
              <a:rPr lang="de-DE" altLang="de-DE" sz="24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	</a:t>
            </a:r>
            <a:r>
              <a:rPr lang="de-DE" altLang="de-DE" sz="24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Projekt 2 (Prüfung): 10.05.24 – 17.05.24</a:t>
            </a:r>
            <a:endParaRPr lang="de-DE" altLang="de-DE" sz="2400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  <a:p>
            <a:pPr eaLnBrk="1" hangingPunct="1"/>
            <a:endParaRPr lang="de-DE" altLang="de-DE" sz="2400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4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Dauer</a:t>
            </a:r>
          </a:p>
          <a:p>
            <a:pPr eaLnBrk="1" hangingPunct="1"/>
            <a:r>
              <a:rPr lang="de-DE" altLang="de-DE" sz="24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	</a:t>
            </a:r>
            <a:r>
              <a:rPr lang="de-DE" altLang="de-DE" sz="2400" dirty="0" smtClean="0">
                <a:latin typeface="Arial" panose="020B0604020202020204" pitchFamily="34" charset="0"/>
              </a:rPr>
              <a:t>Leittextausgabe</a:t>
            </a:r>
          </a:p>
          <a:p>
            <a:pPr eaLnBrk="1" hangingPunct="1"/>
            <a:r>
              <a:rPr lang="de-DE" altLang="de-DE" sz="2400" dirty="0" smtClean="0">
                <a:latin typeface="Arial" panose="020B0604020202020204" pitchFamily="34" charset="0"/>
              </a:rPr>
              <a:t>	Schalterstunden</a:t>
            </a:r>
          </a:p>
          <a:p>
            <a:pPr eaLnBrk="1" hangingPunct="1"/>
            <a:r>
              <a:rPr lang="de-DE" altLang="de-DE" sz="2400" dirty="0" smtClean="0">
                <a:latin typeface="Arial" panose="020B0604020202020204" pitchFamily="34" charset="0"/>
              </a:rPr>
              <a:t>	Durchführung</a:t>
            </a:r>
          </a:p>
          <a:p>
            <a:pPr eaLnBrk="1" hangingPunct="1"/>
            <a:r>
              <a:rPr lang="de-DE" altLang="de-DE" sz="2400" dirty="0">
                <a:latin typeface="Arial" panose="020B0604020202020204" pitchFamily="34" charset="0"/>
              </a:rPr>
              <a:t>	</a:t>
            </a:r>
            <a:r>
              <a:rPr lang="de-DE" altLang="de-DE" sz="2400" dirty="0" smtClean="0">
                <a:latin typeface="Arial" panose="020B0604020202020204" pitchFamily="34" charset="0"/>
              </a:rPr>
              <a:t>Abgabe der Projektmappen</a:t>
            </a:r>
          </a:p>
          <a:p>
            <a:pPr eaLnBrk="1" hangingPunct="1"/>
            <a:r>
              <a:rPr lang="de-DE" altLang="de-DE" sz="2400" dirty="0">
                <a:latin typeface="Arial" panose="020B0604020202020204" pitchFamily="34" charset="0"/>
              </a:rPr>
              <a:t>	</a:t>
            </a:r>
            <a:r>
              <a:rPr lang="de-DE" altLang="de-DE" sz="2400" dirty="0" smtClean="0">
                <a:latin typeface="Arial" panose="020B0604020202020204" pitchFamily="34" charset="0"/>
              </a:rPr>
              <a:t>Präsentation (PowerPoint)</a:t>
            </a:r>
            <a:endParaRPr lang="de-DE" altLang="de-DE" sz="2400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de-DE" altLang="de-DE" sz="2400" b="1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4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Was wird bewertet?</a:t>
            </a:r>
          </a:p>
          <a:p>
            <a:pPr eaLnBrk="1" hangingPunct="1"/>
            <a:r>
              <a:rPr lang="de-DE" altLang="de-DE" sz="24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	</a:t>
            </a:r>
            <a:r>
              <a:rPr lang="de-DE" altLang="de-DE" sz="24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Durchführung, Projektmappe und Präsentation</a:t>
            </a:r>
            <a:endParaRPr lang="de-DE" altLang="de-DE" sz="2400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  <a:p>
            <a:pPr eaLnBrk="1" hangingPunct="1"/>
            <a:endParaRPr lang="de-DE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de-DE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1308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87391" y="337345"/>
            <a:ext cx="6858000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charset="0"/>
              </a:rPr>
              <a:t>Anforderungen in den einzelnen Prüfungsfächern</a:t>
            </a:r>
            <a:b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charset="0"/>
              </a:rPr>
            </a:b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Projekt –</a:t>
            </a:r>
            <a:r>
              <a:rPr kumimoji="0" lang="de-DE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Ernährung und Soziales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4000" b="1" i="0" u="none" strike="noStrike" kern="1200" cap="none" spc="0" normalizeH="0" baseline="0" noProof="0" dirty="0">
              <a:ln>
                <a:noFill/>
              </a:ln>
              <a:solidFill>
                <a:srgbClr val="97E9D5">
                  <a:lumMod val="75000"/>
                </a:srgbClr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97E9D5">
                  <a:lumMod val="75000"/>
                </a:srgbClr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67544" y="1951783"/>
            <a:ext cx="828092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Anhand 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eines Leittextes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werden zu einem Kochthema passende Speisen geplant. </a:t>
            </a:r>
            <a:endParaRPr kumimoji="0" lang="de-DE" sz="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  <a:defRPr/>
            </a:pPr>
            <a:endParaRPr kumimoji="0" lang="de-DE" sz="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554E43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46544" y="2708920"/>
            <a:ext cx="649884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Folgende Kompetenzen werden geprüft: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Fertigkeit, passende Gerichte anhand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einer Rezeptauswahl sinnvoll 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auszuwählen und zu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kombinieren</a:t>
            </a: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Vereinheitlichen 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der Rezepte in einer einheitlichen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Maske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Zusammenstellen 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eines stimmigen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Einkaufsplanes</a:t>
            </a: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Gestalten eines übersichtlichen Organisationsplans</a:t>
            </a: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Erstellen einer stimmigen Abrechnung</a:t>
            </a: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Erstellen einer Projektmappe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143000" algn="l"/>
              </a:tabLst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554E43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201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87390" y="337345"/>
            <a:ext cx="7296977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Anforderungen in den einzelnen Prüfungsfächern</a:t>
            </a:r>
            <a:b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</a:br>
            <a:r>
              <a:rPr lang="de-DE" sz="3600" b="1" dirty="0" smtClean="0">
                <a:solidFill>
                  <a:schemeClr val="tx1">
                    <a:lumMod val="95000"/>
                  </a:schemeClr>
                </a:solidFill>
              </a:rPr>
              <a:t>Projekt –</a:t>
            </a:r>
            <a:r>
              <a:rPr lang="de-DE" sz="40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de-DE" sz="2400" b="1" dirty="0" smtClean="0">
                <a:solidFill>
                  <a:schemeClr val="tx1">
                    <a:lumMod val="95000"/>
                  </a:schemeClr>
                </a:solidFill>
              </a:rPr>
              <a:t>Wirtschaft und Kommunikation</a:t>
            </a:r>
            <a:endParaRPr lang="de-DE" sz="2400" b="1" dirty="0">
              <a:solidFill>
                <a:schemeClr val="tx1">
                  <a:lumMod val="95000"/>
                </a:schemeClr>
              </a:solidFill>
            </a:endParaRPr>
          </a:p>
          <a:p>
            <a:pPr eaLnBrk="1" hangingPunct="1"/>
            <a:endParaRPr lang="de-DE" sz="40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11560" y="2453407"/>
            <a:ext cx="828092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>
              <a:tabLst>
                <a:tab pos="1143000" algn="l"/>
              </a:tabLst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Anhand eines Leittextes sollen folgende Kompetenzen geprüft werden:</a:t>
            </a:r>
          </a:p>
          <a:p>
            <a:pPr marL="457200" indent="-457200">
              <a:buAutoNum type="alphaUcParenR"/>
              <a:tabLst>
                <a:tab pos="1143000" algn="l"/>
              </a:tabLst>
            </a:pPr>
            <a:endParaRPr lang="de-DE" dirty="0">
              <a:solidFill>
                <a:srgbClr val="554E43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39552" y="1641574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i="1" dirty="0">
                <a:solidFill>
                  <a:schemeClr val="tx1">
                    <a:lumMod val="95000"/>
                  </a:schemeClr>
                </a:solidFill>
              </a:rPr>
              <a:t>Software-Programme: Microsoft-Office Word, PowerPoint, Excel, Umgang mit Windows, Internetrecherche</a:t>
            </a:r>
          </a:p>
          <a:p>
            <a:endParaRPr lang="de-DE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759265" y="3084349"/>
            <a:ext cx="5553461" cy="340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143000" algn="l"/>
              </a:tabLst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Fachliche Kompetenzen</a:t>
            </a:r>
          </a:p>
          <a:p>
            <a:pPr marL="800100" lvl="1" indent="-342900">
              <a:buFont typeface="Wingdings" panose="05000000000000000000" pitchFamily="2" charset="2"/>
              <a:buChar char="Ø"/>
              <a:tabLst>
                <a:tab pos="1143000" algn="l"/>
              </a:tabLst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rationelle Computerbedienung</a:t>
            </a:r>
          </a:p>
          <a:p>
            <a:pPr marL="800100" lvl="1" indent="-342900">
              <a:buFont typeface="Wingdings" panose="05000000000000000000" pitchFamily="2" charset="2"/>
              <a:buChar char="Ø"/>
              <a:tabLst>
                <a:tab pos="1143000" algn="l"/>
              </a:tabLst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DIN-5008-Regeln</a:t>
            </a:r>
          </a:p>
          <a:p>
            <a:pPr marL="800100" lvl="1" indent="-342900">
              <a:buFont typeface="Wingdings" panose="05000000000000000000" pitchFamily="2" charset="2"/>
              <a:buChar char="Ø"/>
              <a:tabLst>
                <a:tab pos="1143000" algn="l"/>
              </a:tabLst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10-Finger-Tastschreiben</a:t>
            </a:r>
          </a:p>
          <a:p>
            <a:pPr marL="800100" lvl="1" indent="-342900">
              <a:buFont typeface="Wingdings" panose="05000000000000000000" pitchFamily="2" charset="2"/>
              <a:buChar char="Ø"/>
              <a:tabLst>
                <a:tab pos="1143000" algn="l"/>
              </a:tabLst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Anwendung von Layout-Kriterien</a:t>
            </a:r>
          </a:p>
          <a:p>
            <a:pPr lvl="1">
              <a:tabLst>
                <a:tab pos="1143000" algn="l"/>
              </a:tabLst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143000" algn="l"/>
              </a:tabLst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Persönliche Kompetenzen</a:t>
            </a:r>
          </a:p>
          <a:p>
            <a:pPr marL="800100" lvl="1" indent="-342900">
              <a:buFont typeface="Wingdings" panose="05000000000000000000" pitchFamily="2" charset="2"/>
              <a:buChar char="Ø"/>
              <a:tabLst>
                <a:tab pos="1143000" algn="l"/>
              </a:tabLst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Verantwortungsbereitschaft</a:t>
            </a:r>
          </a:p>
          <a:p>
            <a:pPr marL="800100" lvl="1" indent="-342900">
              <a:buFont typeface="Wingdings" panose="05000000000000000000" pitchFamily="2" charset="2"/>
              <a:buChar char="Ø"/>
              <a:tabLst>
                <a:tab pos="1143000" algn="l"/>
              </a:tabLst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Ausdauer</a:t>
            </a:r>
          </a:p>
          <a:p>
            <a:pPr marL="800100" lvl="1" indent="-342900">
              <a:buFont typeface="Wingdings" panose="05000000000000000000" pitchFamily="2" charset="2"/>
              <a:buChar char="Ø"/>
              <a:tabLst>
                <a:tab pos="1143000" algn="l"/>
              </a:tabLst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Organisationstalent</a:t>
            </a:r>
          </a:p>
          <a:p>
            <a:pPr marL="457200" indent="-457200">
              <a:buAutoNum type="alphaUcParenR"/>
              <a:tabLst>
                <a:tab pos="1143000" algn="l"/>
              </a:tabLst>
            </a:pPr>
            <a:endParaRPr lang="de-DE" dirty="0">
              <a:solidFill>
                <a:srgbClr val="554E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144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4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-315416"/>
            <a:ext cx="6858000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Anforderungen in den einzelnen Prüfungsfächern</a:t>
            </a:r>
            <a:r>
              <a:rPr lang="de-DE" altLang="de-DE" sz="72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de-DE" altLang="de-DE" sz="72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</a:br>
            <a:r>
              <a:rPr lang="de-DE" sz="3600" b="1" dirty="0" smtClean="0">
                <a:solidFill>
                  <a:schemeClr val="tx1">
                    <a:lumMod val="95000"/>
                  </a:schemeClr>
                </a:solidFill>
              </a:rPr>
              <a:t>Projekt </a:t>
            </a:r>
            <a:r>
              <a:rPr lang="de-DE" sz="3600" b="1" dirty="0">
                <a:solidFill>
                  <a:schemeClr val="tx1">
                    <a:lumMod val="95000"/>
                  </a:schemeClr>
                </a:solidFill>
              </a:rPr>
              <a:t>- </a:t>
            </a:r>
            <a:r>
              <a:rPr lang="de-DE" sz="2800" b="1" dirty="0">
                <a:solidFill>
                  <a:schemeClr val="tx1">
                    <a:lumMod val="95000"/>
                  </a:schemeClr>
                </a:solidFill>
              </a:rPr>
              <a:t>Technik</a:t>
            </a:r>
          </a:p>
          <a:p>
            <a:pPr eaLnBrk="1" hangingPunct="1"/>
            <a:endParaRPr lang="de-DE" sz="40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08238" y="1628800"/>
            <a:ext cx="79928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Anhand eines </a:t>
            </a:r>
            <a:r>
              <a:rPr lang="de-DE" sz="2000" b="1" u="sng" dirty="0">
                <a:solidFill>
                  <a:schemeClr val="tx1">
                    <a:lumMod val="95000"/>
                  </a:schemeClr>
                </a:solidFill>
              </a:rPr>
              <a:t>Leittextes</a:t>
            </a: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 soll ein Werkstück entstehen, das in Einzelarbeit geplant wird. Diese Planung wird verschriftlicht und mit einer detaillierten Arbeitsschrittanweisung dargestellt. </a:t>
            </a:r>
          </a:p>
          <a:p>
            <a:pPr>
              <a:lnSpc>
                <a:spcPct val="120000"/>
              </a:lnSpc>
            </a:pPr>
            <a:endParaRPr lang="de-DE" sz="2000" dirty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Folgende Kompetenzen werden geprüft:</a:t>
            </a:r>
          </a:p>
          <a:p>
            <a:endParaRPr lang="de-DE" sz="2000" dirty="0">
              <a:solidFill>
                <a:schemeClr val="tx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Grundfertigkeiten in den Materialbereichen Holz, Metall und Kunststoff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Fachsprache, Fachbegriffe von Arbeitsschritten und Werkzeugen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Organisations- und Zeitplan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Erstellen einer Stückliste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Internetrecherche/Ideensammlung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95000"/>
                  </a:schemeClr>
                </a:solidFill>
              </a:rPr>
              <a:t>Entwurfsskizzen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1">
                    <a:lumMod val="95000"/>
                  </a:schemeClr>
                </a:solidFill>
              </a:rPr>
              <a:t>Zeichnungen am Computer </a:t>
            </a:r>
            <a:r>
              <a:rPr lang="de-DE" sz="2000" smtClean="0">
                <a:solidFill>
                  <a:schemeClr val="tx1">
                    <a:lumMod val="95000"/>
                  </a:schemeClr>
                </a:solidFill>
              </a:rPr>
              <a:t>(Programm: CAD)</a:t>
            </a:r>
            <a:endParaRPr lang="de-DE" sz="20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0952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39552" y="692696"/>
            <a:ext cx="7416824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4800" b="1" kern="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Teil-, Zusatz-QA</a:t>
            </a:r>
          </a:p>
          <a:p>
            <a:pPr eaLnBrk="1" hangingPunct="1"/>
            <a:endParaRPr lang="de-DE" sz="48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de-DE" sz="40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39552" y="4581128"/>
            <a:ext cx="7992888" cy="14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marL="457200" indent="-457200">
              <a:tabLst>
                <a:tab pos="1143000" algn="l"/>
              </a:tabLst>
            </a:pPr>
            <a:r>
              <a:rPr lang="de-DE" sz="2400" b="1" u="sng" dirty="0">
                <a:solidFill>
                  <a:schemeClr val="tx1">
                    <a:lumMod val="95000"/>
                  </a:schemeClr>
                </a:solidFill>
              </a:rPr>
              <a:t>QA nur in einzelnen Fächern möglich: </a:t>
            </a:r>
          </a:p>
          <a:p>
            <a:pPr marL="457200" indent="-457200">
              <a:tabLst>
                <a:tab pos="1143000" algn="l"/>
              </a:tabLst>
            </a:pPr>
            <a:endParaRPr lang="de-DE" sz="2400" b="1" dirty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tabLst>
                <a:tab pos="1143000" algn="l"/>
              </a:tabLst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       Englisch – Sport – Musik – Kunst </a:t>
            </a:r>
          </a:p>
          <a:p>
            <a:pPr marL="457200" indent="-457200">
              <a:tabLst>
                <a:tab pos="1143000" algn="l"/>
              </a:tabLst>
            </a:pPr>
            <a:endParaRPr lang="de-DE" sz="2000" dirty="0">
              <a:solidFill>
                <a:srgbClr val="554E43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 flipH="1">
            <a:off x="539552" y="1700808"/>
            <a:ext cx="7704856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1143000" algn="l"/>
              </a:tabLst>
            </a:pPr>
            <a:r>
              <a:rPr lang="de-DE" sz="2400" b="1" u="sng" dirty="0">
                <a:solidFill>
                  <a:schemeClr val="tx1">
                    <a:lumMod val="95000"/>
                  </a:schemeClr>
                </a:solidFill>
              </a:rPr>
              <a:t>Zusatz-QA im Fach Englisch:</a:t>
            </a:r>
            <a:r>
              <a:rPr lang="de-DE" sz="2400" b="1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marL="457200" indent="-457200">
              <a:tabLst>
                <a:tab pos="1143000" algn="l"/>
              </a:tabLst>
            </a:pPr>
            <a:endParaRPr lang="de-DE" sz="2400" b="1" dirty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lnSpc>
                <a:spcPct val="120000"/>
              </a:lnSpc>
              <a:buFontTx/>
              <a:buChar char="•"/>
              <a:tabLst>
                <a:tab pos="1143000" algn="l"/>
              </a:tabLst>
            </a:pPr>
            <a:r>
              <a:rPr lang="de-DE" sz="2400" dirty="0">
                <a:solidFill>
                  <a:schemeClr val="tx1">
                    <a:lumMod val="95000"/>
                  </a:schemeClr>
                </a:solidFill>
              </a:rPr>
              <a:t>Für Schüler, die in M10 eintreten möchten</a:t>
            </a:r>
          </a:p>
          <a:p>
            <a:pPr>
              <a:tabLst>
                <a:tab pos="1143000" algn="l"/>
              </a:tabLst>
            </a:pPr>
            <a:endParaRPr lang="de-DE" sz="2400" dirty="0">
              <a:solidFill>
                <a:schemeClr val="tx1">
                  <a:lumMod val="95000"/>
                </a:schemeClr>
              </a:solidFill>
            </a:endParaRPr>
          </a:p>
          <a:p>
            <a:pPr>
              <a:tabLst>
                <a:tab pos="1143000" algn="l"/>
              </a:tabLst>
            </a:pPr>
            <a:r>
              <a:rPr lang="de-DE" sz="2400" i="1" dirty="0">
                <a:solidFill>
                  <a:schemeClr val="tx1">
                    <a:lumMod val="95000"/>
                  </a:schemeClr>
                </a:solidFill>
                <a:sym typeface="Wingdings 3" charset="0"/>
              </a:rPr>
              <a:t> </a:t>
            </a:r>
            <a:r>
              <a:rPr lang="de-DE" sz="2400" i="1" dirty="0">
                <a:solidFill>
                  <a:schemeClr val="tx1">
                    <a:lumMod val="95000"/>
                  </a:schemeClr>
                </a:solidFill>
              </a:rPr>
              <a:t>Wird nicht zur Gesamtberechnung gezählt.</a:t>
            </a:r>
          </a:p>
          <a:p>
            <a:pPr>
              <a:tabLst>
                <a:tab pos="1143000" algn="l"/>
              </a:tabLst>
            </a:pPr>
            <a:endParaRPr lang="de-DE" sz="2400" dirty="0">
              <a:solidFill>
                <a:schemeClr val="tx1">
                  <a:lumMod val="95000"/>
                </a:schemeClr>
              </a:solidFill>
            </a:endParaRPr>
          </a:p>
          <a:p>
            <a:pPr marL="0" lvl="1"/>
            <a:endParaRPr lang="de-DE" sz="24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988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7544" y="692696"/>
            <a:ext cx="8604448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4700" b="1" dirty="0">
                <a:solidFill>
                  <a:schemeClr val="tx1">
                    <a:lumMod val="95000"/>
                  </a:schemeClr>
                </a:solidFill>
              </a:rPr>
              <a:t>Fehlen bei einer QA-Prüfung</a:t>
            </a:r>
          </a:p>
          <a:p>
            <a:pPr eaLnBrk="1" hangingPunct="1"/>
            <a:endParaRPr lang="de-DE" sz="4800" b="1" dirty="0">
              <a:solidFill>
                <a:schemeClr val="tx1">
                  <a:lumMod val="95000"/>
                </a:schemeClr>
              </a:solidFill>
            </a:endParaRPr>
          </a:p>
          <a:p>
            <a:pPr eaLnBrk="1" hangingPunct="1"/>
            <a:endParaRPr lang="de-DE" sz="4000" b="1" dirty="0">
              <a:solidFill>
                <a:schemeClr val="tx1">
                  <a:lumMod val="95000"/>
                </a:schemeClr>
              </a:solidFill>
            </a:endParaRPr>
          </a:p>
          <a:p>
            <a:pPr eaLnBrk="1" hangingPunct="1"/>
            <a:endParaRPr lang="de-DE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83568" y="1700808"/>
            <a:ext cx="7992888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marL="457200" indent="-457200">
              <a:tabLst>
                <a:tab pos="1143000" algn="l"/>
              </a:tabLst>
            </a:pPr>
            <a:r>
              <a:rPr lang="de-DE" sz="2000" b="1" u="sng" dirty="0">
                <a:solidFill>
                  <a:schemeClr val="tx1">
                    <a:lumMod val="95000"/>
                  </a:schemeClr>
                </a:solidFill>
              </a:rPr>
              <a:t>Bei Krankheit</a:t>
            </a:r>
          </a:p>
          <a:p>
            <a:pPr marL="457200" indent="-457200">
              <a:tabLst>
                <a:tab pos="1143000" algn="l"/>
              </a:tabLst>
            </a:pPr>
            <a:endParaRPr lang="de-DE" sz="2000" b="1" dirty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buFontTx/>
              <a:buChar char="•"/>
              <a:tabLst>
                <a:tab pos="1143000" algn="l"/>
              </a:tabLst>
            </a:pPr>
            <a:r>
              <a:rPr lang="de-DE" sz="2000" b="1" dirty="0">
                <a:solidFill>
                  <a:schemeClr val="tx1">
                    <a:lumMod val="95000"/>
                  </a:schemeClr>
                </a:solidFill>
              </a:rPr>
              <a:t> sofortige telefonische Krankmeldung an der</a:t>
            </a:r>
            <a:br>
              <a:rPr lang="de-DE" sz="2000" b="1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de-DE" sz="2000" b="1" dirty="0">
                <a:solidFill>
                  <a:schemeClr val="tx1">
                    <a:lumMod val="95000"/>
                  </a:schemeClr>
                </a:solidFill>
              </a:rPr>
              <a:t> Schule</a:t>
            </a:r>
          </a:p>
          <a:p>
            <a:pPr marL="457200" indent="-457200">
              <a:buFontTx/>
              <a:buChar char="•"/>
              <a:tabLst>
                <a:tab pos="1143000" algn="l"/>
              </a:tabLst>
            </a:pPr>
            <a:r>
              <a:rPr lang="de-DE" sz="2000" b="1" dirty="0">
                <a:solidFill>
                  <a:schemeClr val="tx1">
                    <a:lumMod val="95000"/>
                  </a:schemeClr>
                </a:solidFill>
              </a:rPr>
              <a:t> sofortiges </a:t>
            </a:r>
            <a:r>
              <a:rPr lang="de-DE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ärztliches Attest </a:t>
            </a:r>
          </a:p>
          <a:p>
            <a:pPr marL="457200" indent="-457200">
              <a:buFontTx/>
              <a:buChar char="•"/>
              <a:tabLst>
                <a:tab pos="1143000" algn="l"/>
              </a:tabLst>
            </a:pPr>
            <a:endParaRPr lang="de-DE" sz="2000" b="1" dirty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tabLst>
                <a:tab pos="1143000" algn="l"/>
              </a:tabLst>
            </a:pPr>
            <a:r>
              <a:rPr lang="de-DE" sz="2000" b="1" dirty="0">
                <a:solidFill>
                  <a:schemeClr val="tx1">
                    <a:lumMod val="95000"/>
                  </a:schemeClr>
                </a:solidFill>
                <a:sym typeface="Wingdings" charset="0"/>
              </a:rPr>
              <a:t></a:t>
            </a:r>
            <a:r>
              <a:rPr lang="de-DE" sz="2000" b="1" dirty="0">
                <a:solidFill>
                  <a:schemeClr val="tx1">
                    <a:lumMod val="95000"/>
                  </a:schemeClr>
                </a:solidFill>
              </a:rPr>
              <a:t> dann Nachholtermin möglich</a:t>
            </a:r>
          </a:p>
        </p:txBody>
      </p:sp>
      <p:sp>
        <p:nvSpPr>
          <p:cNvPr id="4" name="Textfeld 3"/>
          <p:cNvSpPr txBox="1"/>
          <p:nvPr/>
        </p:nvSpPr>
        <p:spPr>
          <a:xfrm flipH="1">
            <a:off x="755576" y="4185081"/>
            <a:ext cx="612068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1143000" algn="l"/>
              </a:tabLst>
            </a:pPr>
            <a:r>
              <a:rPr lang="de-DE" sz="2000" b="1" u="sng" dirty="0">
                <a:solidFill>
                  <a:schemeClr val="tx1">
                    <a:lumMod val="95000"/>
                  </a:schemeClr>
                </a:solidFill>
              </a:rPr>
              <a:t>Unentschuldigtes Fehlen</a:t>
            </a:r>
          </a:p>
          <a:p>
            <a:pPr marL="457200" indent="-457200">
              <a:tabLst>
                <a:tab pos="1143000" algn="l"/>
              </a:tabLst>
            </a:pPr>
            <a:endParaRPr lang="de-DE" sz="2000" b="1" u="sng" dirty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buFontTx/>
              <a:buChar char="•"/>
              <a:tabLst>
                <a:tab pos="1143000" algn="l"/>
              </a:tabLst>
            </a:pPr>
            <a:r>
              <a:rPr lang="de-DE" sz="2000" b="1" dirty="0">
                <a:solidFill>
                  <a:schemeClr val="tx1">
                    <a:lumMod val="95000"/>
                  </a:schemeClr>
                </a:solidFill>
              </a:rPr>
              <a:t> Wertung der Prüfung mit der Note 6</a:t>
            </a:r>
          </a:p>
          <a:p>
            <a:pPr marL="457200" indent="-457200">
              <a:buFontTx/>
              <a:buChar char="•"/>
              <a:tabLst>
                <a:tab pos="1143000" algn="l"/>
              </a:tabLst>
            </a:pPr>
            <a:endParaRPr lang="de-DE" sz="2000" b="1" dirty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tabLst>
                <a:tab pos="1143000" algn="l"/>
              </a:tabLst>
            </a:pPr>
            <a:r>
              <a:rPr lang="de-DE" sz="2000" b="1" dirty="0">
                <a:solidFill>
                  <a:schemeClr val="tx1">
                    <a:lumMod val="95000"/>
                  </a:schemeClr>
                </a:solidFill>
                <a:sym typeface="Wingdings" charset="0"/>
              </a:rPr>
              <a:t></a:t>
            </a:r>
            <a:r>
              <a:rPr lang="de-DE" sz="2000" b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de-DE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kein</a:t>
            </a:r>
            <a:r>
              <a:rPr lang="de-DE" sz="2000" b="1" dirty="0">
                <a:solidFill>
                  <a:schemeClr val="tx1">
                    <a:lumMod val="95000"/>
                  </a:schemeClr>
                </a:solidFill>
              </a:rPr>
              <a:t> Nachholtermin möglich</a:t>
            </a:r>
          </a:p>
          <a:p>
            <a:pPr marL="0" lvl="1"/>
            <a:endParaRPr lang="de-DE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072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82987" y="307328"/>
            <a:ext cx="7416824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4800" b="1" kern="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Termine</a:t>
            </a:r>
            <a:endParaRPr lang="de-DE" sz="4800" b="1" dirty="0">
              <a:solidFill>
                <a:schemeClr val="tx1">
                  <a:lumMod val="95000"/>
                </a:schemeClr>
              </a:solidFill>
            </a:endParaRPr>
          </a:p>
          <a:p>
            <a:pPr eaLnBrk="1" hangingPunct="1"/>
            <a:endParaRPr lang="de-DE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87025" y="724940"/>
            <a:ext cx="7992888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b="1" dirty="0">
                <a:solidFill>
                  <a:schemeClr val="tx1">
                    <a:lumMod val="95000"/>
                  </a:schemeClr>
                </a:solidFill>
              </a:rPr>
              <a:t>Anmeldetermin:	spätestens </a:t>
            </a:r>
            <a:r>
              <a:rPr lang="de-DE" sz="2400" b="1" dirty="0" smtClean="0">
                <a:solidFill>
                  <a:schemeClr val="tx1">
                    <a:lumMod val="95000"/>
                  </a:schemeClr>
                </a:solidFill>
              </a:rPr>
              <a:t>01. März 2024</a:t>
            </a:r>
            <a:endParaRPr lang="de-DE" sz="2400" b="1" dirty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de-DE" sz="2000" b="1" dirty="0">
                <a:solidFill>
                  <a:schemeClr val="tx1">
                    <a:lumMod val="95000"/>
                  </a:schemeClr>
                </a:solidFill>
              </a:rPr>
              <a:t>  </a:t>
            </a:r>
            <a:r>
              <a:rPr lang="de-DE" sz="2000" b="1" i="1" u="sng" dirty="0">
                <a:solidFill>
                  <a:schemeClr val="tx1">
                    <a:lumMod val="95000"/>
                  </a:schemeClr>
                </a:solidFill>
              </a:rPr>
              <a:t>Externe Prüflinge müssen folgende Unterlagen mitbringen:</a:t>
            </a:r>
          </a:p>
          <a:p>
            <a:pPr marL="342900" indent="-342900">
              <a:buFont typeface="Arial"/>
              <a:buChar char="•"/>
            </a:pPr>
            <a:r>
              <a:rPr lang="de-DE" sz="2000" b="1" i="1" dirty="0">
                <a:solidFill>
                  <a:schemeClr val="tx1">
                    <a:lumMod val="95000"/>
                  </a:schemeClr>
                </a:solidFill>
              </a:rPr>
              <a:t>Ausweis </a:t>
            </a:r>
          </a:p>
          <a:p>
            <a:pPr marL="342900" indent="-342900">
              <a:buFont typeface="Arial"/>
              <a:buChar char="•"/>
            </a:pPr>
            <a:r>
              <a:rPr lang="de-DE" sz="2000" b="1" i="1" dirty="0">
                <a:solidFill>
                  <a:schemeClr val="tx1">
                    <a:lumMod val="95000"/>
                  </a:schemeClr>
                </a:solidFill>
              </a:rPr>
              <a:t>Anmeldeblätter mit Fächerwahl</a:t>
            </a:r>
          </a:p>
          <a:p>
            <a:pPr marL="342900" indent="-342900">
              <a:buFont typeface="Arial"/>
              <a:buChar char="•"/>
            </a:pPr>
            <a:r>
              <a:rPr lang="de-DE" sz="2000" b="1" i="1" dirty="0" smtClean="0"/>
              <a:t>Jahreszeugnis Kl. 8 / Zwischenzeugnis Kl. 9 </a:t>
            </a:r>
          </a:p>
          <a:p>
            <a:r>
              <a:rPr lang="de-DE" sz="2000" b="1" i="1" dirty="0"/>
              <a:t> </a:t>
            </a:r>
            <a:r>
              <a:rPr lang="de-DE" sz="2000" b="1" i="1" dirty="0" smtClean="0"/>
              <a:t>    oder </a:t>
            </a:r>
            <a:r>
              <a:rPr lang="de-DE" sz="2000" b="1" i="1" dirty="0"/>
              <a:t>Nachweis der erfüllten Schulpflicht</a:t>
            </a:r>
            <a:endParaRPr lang="de-DE" sz="2000" dirty="0"/>
          </a:p>
        </p:txBody>
      </p:sp>
      <p:sp>
        <p:nvSpPr>
          <p:cNvPr id="2" name="Rechteck 1"/>
          <p:cNvSpPr/>
          <p:nvPr/>
        </p:nvSpPr>
        <p:spPr>
          <a:xfrm>
            <a:off x="0" y="2996952"/>
            <a:ext cx="8928993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de-DE" altLang="de-DE" b="1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Projekt:	</a:t>
            </a:r>
            <a: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				</a:t>
            </a:r>
            <a:r>
              <a:rPr lang="de-DE" altLang="de-DE" b="1" dirty="0" smtClean="0">
                <a:latin typeface="Arial" panose="020B0604020202020204" pitchFamily="34" charset="0"/>
              </a:rPr>
              <a:t>10.05</a:t>
            </a:r>
            <a:r>
              <a:rPr lang="de-DE" altLang="de-DE" b="1" dirty="0">
                <a:latin typeface="Arial" panose="020B0604020202020204" pitchFamily="34" charset="0"/>
              </a:rPr>
              <a:t>. – </a:t>
            </a:r>
            <a:r>
              <a:rPr lang="de-DE" altLang="de-DE" b="1" dirty="0" smtClean="0">
                <a:latin typeface="Arial" panose="020B0604020202020204" pitchFamily="34" charset="0"/>
              </a:rPr>
              <a:t>17.05.24</a:t>
            </a:r>
            <a:endParaRPr lang="de-DE" altLang="de-DE" b="1" dirty="0">
              <a:latin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de-DE" altLang="de-DE" b="1" dirty="0" smtClean="0"/>
              <a:t>Sport Praxis:				03.06. – 07.06.24</a:t>
            </a:r>
          </a:p>
          <a:p>
            <a:pPr lvl="1">
              <a:lnSpc>
                <a:spcPct val="150000"/>
              </a:lnSpc>
            </a:pPr>
            <a:r>
              <a:rPr lang="de-DE" altLang="de-DE" b="1" dirty="0" smtClean="0">
                <a:latin typeface="Arial" panose="020B0604020202020204" pitchFamily="34" charset="0"/>
              </a:rPr>
              <a:t>NT/GPG (evtl. 2 separate Termine)		12.06.24</a:t>
            </a:r>
          </a:p>
          <a:p>
            <a:pPr lvl="1">
              <a:lnSpc>
                <a:spcPct val="150000"/>
              </a:lnSpc>
            </a:pPr>
            <a:r>
              <a:rPr lang="de-DE" altLang="de-DE" b="1" dirty="0" smtClean="0">
                <a:latin typeface="Arial" panose="020B0604020202020204" pitchFamily="34" charset="0"/>
              </a:rPr>
              <a:t>Informatik, </a:t>
            </a:r>
            <a:r>
              <a:rPr lang="de-DE" altLang="de-DE" b="1" dirty="0" err="1" smtClean="0">
                <a:latin typeface="Arial" panose="020B0604020202020204" pitchFamily="34" charset="0"/>
              </a:rPr>
              <a:t>Ku</a:t>
            </a:r>
            <a:r>
              <a:rPr lang="de-DE" altLang="de-DE" b="1" dirty="0" smtClean="0">
                <a:latin typeface="Arial" panose="020B0604020202020204" pitchFamily="34" charset="0"/>
              </a:rPr>
              <a:t>, Sport (schriftl.), Re./</a:t>
            </a:r>
            <a:r>
              <a:rPr lang="de-DE" altLang="de-DE" b="1" dirty="0" err="1" smtClean="0">
                <a:latin typeface="Arial" panose="020B0604020202020204" pitchFamily="34" charset="0"/>
              </a:rPr>
              <a:t>Eth</a:t>
            </a:r>
            <a:r>
              <a:rPr lang="de-DE" altLang="de-DE" b="1" dirty="0" smtClean="0">
                <a:latin typeface="Arial" panose="020B0604020202020204" pitchFamily="34" charset="0"/>
              </a:rPr>
              <a:t>.:	06.06.24</a:t>
            </a:r>
          </a:p>
          <a:p>
            <a:pPr lvl="1">
              <a:lnSpc>
                <a:spcPct val="150000"/>
              </a:lnSpc>
            </a:pPr>
            <a:r>
              <a:rPr lang="de-DE" altLang="de-DE" b="1" dirty="0" smtClean="0">
                <a:latin typeface="Arial" panose="020B0604020202020204" pitchFamily="34" charset="0"/>
              </a:rPr>
              <a:t>Englisch mündlich:				13.06.24</a:t>
            </a:r>
            <a:endParaRPr lang="de-DE" altLang="de-DE" b="1" dirty="0">
              <a:latin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schriftliche </a:t>
            </a:r>
            <a:r>
              <a:rPr lang="de-DE" altLang="de-DE" b="1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Prüfungen (E, D, M):</a:t>
            </a:r>
            <a: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		</a:t>
            </a:r>
            <a:r>
              <a:rPr lang="de-DE" altLang="de-DE" b="1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24., 25. und 26.06.24                       </a:t>
            </a:r>
            <a:endParaRPr lang="de-DE" altLang="de-DE" b="1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freiwillige </a:t>
            </a:r>
            <a:r>
              <a:rPr lang="de-DE" altLang="de-DE" b="1" dirty="0" err="1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mündl</a:t>
            </a:r>
            <a: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. Prüfung D/M:		</a:t>
            </a:r>
            <a:r>
              <a:rPr lang="de-DE" altLang="de-DE" b="1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28.06./01.07.24</a:t>
            </a:r>
            <a:endParaRPr lang="de-DE" altLang="de-DE" b="1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letzter Schultag, Zeugnisse:	          	</a:t>
            </a:r>
            <a:r>
              <a:rPr lang="de-DE" altLang="de-DE" b="1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	12.07./19.07.24</a:t>
            </a:r>
            <a:r>
              <a:rPr lang="de-DE" altLang="de-DE" sz="24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146350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83568" y="332656"/>
            <a:ext cx="8064896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4000" b="1" dirty="0">
                <a:solidFill>
                  <a:schemeClr val="tx1">
                    <a:lumMod val="95000"/>
                  </a:schemeClr>
                </a:solidFill>
              </a:rPr>
              <a:t>Welche Fächer werden geprüft?</a:t>
            </a:r>
          </a:p>
        </p:txBody>
      </p:sp>
      <p:sp>
        <p:nvSpPr>
          <p:cNvPr id="2" name="Rechteck 1"/>
          <p:cNvSpPr/>
          <p:nvPr/>
        </p:nvSpPr>
        <p:spPr>
          <a:xfrm>
            <a:off x="683568" y="1124839"/>
            <a:ext cx="70574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Aus jeder Zeile muss ein Fach gewählt werden</a:t>
            </a:r>
            <a:endParaRPr lang="de-DE" dirty="0">
              <a:solidFill>
                <a:schemeClr val="tx1">
                  <a:lumMod val="95000"/>
                </a:schemeClr>
              </a:solidFill>
            </a:endParaRPr>
          </a:p>
        </p:txBody>
      </p:sp>
      <p:graphicFrame>
        <p:nvGraphicFramePr>
          <p:cNvPr id="5" name="Group 2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471528"/>
              </p:ext>
            </p:extLst>
          </p:nvPr>
        </p:nvGraphicFramePr>
        <p:xfrm>
          <a:off x="827584" y="1578468"/>
          <a:ext cx="7560841" cy="491015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36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1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5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4936">
                  <a:extLst>
                    <a:ext uri="{9D8B030D-6E8A-4147-A177-3AD203B41FA5}">
                      <a16:colId xmlns:a16="http://schemas.microsoft.com/office/drawing/2014/main" val="1459018123"/>
                    </a:ext>
                  </a:extLst>
                </a:gridCol>
                <a:gridCol w="9571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6242">
                  <a:extLst>
                    <a:ext uri="{9D8B030D-6E8A-4147-A177-3AD203B41FA5}">
                      <a16:colId xmlns:a16="http://schemas.microsoft.com/office/drawing/2014/main" val="2577217885"/>
                    </a:ext>
                  </a:extLst>
                </a:gridCol>
                <a:gridCol w="3687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91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456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8" marB="45708" horzOverflow="overflow"/>
                </a:tc>
                <a:tc rowSpan="2"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Fächer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Gewicht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6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JF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QA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Deutsch</a:t>
                      </a:r>
                      <a:r>
                        <a:rPr kumimoji="0" lang="de-DE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/ Deutsch als Zweitsprache</a:t>
                      </a: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( weniger als sechs Jahre an dt. Schule)</a:t>
                      </a:r>
                      <a:endParaRPr kumimoji="0" lang="de-DE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                                                              </a:t>
                      </a:r>
                      <a:b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                                                                                schriftlich zentral</a:t>
                      </a: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Mathematik</a:t>
                      </a:r>
                      <a:endParaRPr kumimoji="0" lang="de-DE" sz="10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schriftlich zentral</a:t>
                      </a: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0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Natur und Technik</a:t>
                      </a:r>
                      <a:endParaRPr kumimoji="0" lang="de-DE" sz="10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schriftlich durch die Schule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Englisch</a:t>
                      </a:r>
                      <a:endParaRPr kumimoji="0" lang="de-DE" sz="10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schriftlich zentral und mündlich</a:t>
                      </a:r>
                      <a:endParaRPr kumimoji="0" lang="de-DE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oder</a:t>
                      </a:r>
                      <a:endParaRPr kumimoji="0" lang="de-DE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Muttersprache</a:t>
                      </a:r>
                      <a:endParaRPr kumimoji="0" lang="de-DE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schriftlich zentral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GPG</a:t>
                      </a:r>
                      <a:endParaRPr kumimoji="0" lang="de-DE" sz="10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schriftlich durch die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Schule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779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WiB</a:t>
                      </a:r>
                      <a:endParaRPr kumimoji="0" lang="de-DE" sz="10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arbeitstechnisches Wahlpflichtfach </a:t>
                      </a:r>
                      <a:r>
                        <a:rPr kumimoji="0" lang="de-DE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de-DE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WiK</a:t>
                      </a: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T, ES)</a:t>
                      </a:r>
                      <a:endParaRPr kumimoji="0" lang="de-DE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Projekt</a:t>
                      </a:r>
                      <a:endParaRPr kumimoji="0" lang="de-DE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praktisch und schriftlich/mündlich durch die </a:t>
                      </a:r>
                      <a:r>
                        <a:rPr kumimoji="0" lang="de-DE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Schule im Jahresverlauf</a:t>
                      </a: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de-DE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Religion</a:t>
                      </a:r>
                      <a:endParaRPr kumimoji="0" lang="de-DE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Ethik</a:t>
                      </a:r>
                      <a:endParaRPr kumimoji="0" lang="de-DE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Musik</a:t>
                      </a:r>
                      <a:endParaRPr kumimoji="0" lang="de-DE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Kunst</a:t>
                      </a:r>
                      <a:endParaRPr kumimoji="0" lang="de-DE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Sport</a:t>
                      </a:r>
                      <a:endParaRPr kumimoji="0" lang="de-DE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orbel" panose="020B0503020204020204" pitchFamily="34" charset="0"/>
                          <a:ea typeface="Times New Roman" pitchFamily="18" charset="0"/>
                          <a:cs typeface="Arial" charset="0"/>
                        </a:rPr>
                        <a:t>Informatik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Corbel" panose="020B0503020204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39552" y="692696"/>
            <a:ext cx="7992888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4800" b="1" dirty="0">
                <a:solidFill>
                  <a:schemeClr val="tx1">
                    <a:lumMod val="95000"/>
                  </a:schemeClr>
                </a:solidFill>
              </a:rPr>
              <a:t>Besonderheiten für externe Teilnehmer</a:t>
            </a:r>
          </a:p>
          <a:p>
            <a:pPr eaLnBrk="1" hangingPunct="1"/>
            <a:endParaRPr lang="de-DE" sz="48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de-DE" sz="40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 flipH="1">
            <a:off x="755576" y="2708920"/>
            <a:ext cx="73448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000" b="1" u="sng" dirty="0" err="1">
                <a:solidFill>
                  <a:schemeClr val="tx1">
                    <a:lumMod val="95000"/>
                  </a:schemeClr>
                </a:solidFill>
              </a:rPr>
              <a:t>Skriptenausgabe</a:t>
            </a:r>
            <a:r>
              <a:rPr lang="de-DE" sz="2000" b="1" u="sng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de-DE" sz="2000" b="1" dirty="0" smtClean="0"/>
              <a:t>Dienstag, 30.04.2024, </a:t>
            </a:r>
            <a:r>
              <a:rPr lang="de-DE" sz="2000" b="1" dirty="0"/>
              <a:t>13.00 </a:t>
            </a:r>
            <a:r>
              <a:rPr lang="de-DE" sz="2000" b="1" dirty="0" smtClean="0"/>
              <a:t>– 14.00 Uhr, Sekretariat</a:t>
            </a:r>
            <a:endParaRPr lang="de-DE" sz="2000" b="1" dirty="0"/>
          </a:p>
          <a:p>
            <a:pPr>
              <a:lnSpc>
                <a:spcPct val="200000"/>
              </a:lnSpc>
            </a:pPr>
            <a:r>
              <a:rPr lang="de-DE" sz="2000" b="1" i="1" dirty="0">
                <a:solidFill>
                  <a:schemeClr val="tx1">
                    <a:lumMod val="95000"/>
                  </a:schemeClr>
                </a:solidFill>
              </a:rPr>
              <a:t>Infomaterial (Skripte, Bücher, ...) + Prüfungsplan </a:t>
            </a:r>
          </a:p>
          <a:p>
            <a:pPr>
              <a:lnSpc>
                <a:spcPct val="200000"/>
              </a:lnSpc>
            </a:pPr>
            <a:r>
              <a:rPr lang="de-DE" sz="2000" b="1" i="1" dirty="0">
                <a:solidFill>
                  <a:schemeClr val="tx1">
                    <a:lumMod val="95000"/>
                  </a:schemeClr>
                </a:solidFill>
              </a:rPr>
              <a:t>Pfand: 5 € / Buch, evtl. Kopierkosten: 0,10 € / Seite</a:t>
            </a:r>
          </a:p>
        </p:txBody>
      </p:sp>
    </p:spTree>
    <p:extLst>
      <p:ext uri="{BB962C8B-B14F-4D97-AF65-F5344CB8AC3E}">
        <p14:creationId xmlns:p14="http://schemas.microsoft.com/office/powerpoint/2010/main" val="2996134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1196752"/>
            <a:ext cx="7344816" cy="2664296"/>
          </a:xfrm>
        </p:spPr>
        <p:txBody>
          <a:bodyPr>
            <a:noAutofit/>
          </a:bodyPr>
          <a:lstStyle/>
          <a:p>
            <a:pPr algn="ctr" eaLnBrk="1" hangingPunct="1">
              <a:buFontTx/>
              <a:buNone/>
            </a:pPr>
            <a:r>
              <a:rPr lang="de-DE" sz="5400" b="1" dirty="0">
                <a:solidFill>
                  <a:schemeClr val="tx1">
                    <a:lumMod val="95000"/>
                  </a:schemeClr>
                </a:solidFill>
                <a:latin typeface="Arial" charset="0"/>
              </a:rPr>
              <a:t>Wir wünschen Ihrem Kind viel Erfolg auf dem Weg zum QA</a:t>
            </a:r>
          </a:p>
          <a:p>
            <a:pPr algn="ctr" eaLnBrk="1" hangingPunct="1">
              <a:buFontTx/>
              <a:buNone/>
            </a:pPr>
            <a:endParaRPr lang="de-DE" sz="3600" b="1" dirty="0">
              <a:solidFill>
                <a:schemeClr val="tx1">
                  <a:lumMod val="95000"/>
                </a:schemeClr>
              </a:solidFill>
              <a:latin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00472" y="5013176"/>
            <a:ext cx="759904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2800" b="1" dirty="0" smtClean="0">
                <a:solidFill>
                  <a:schemeClr val="tx1">
                    <a:lumMod val="95000"/>
                  </a:schemeClr>
                </a:solidFill>
              </a:rPr>
              <a:t>Offene Fragen?</a:t>
            </a:r>
            <a:endParaRPr lang="de-DE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10814" y="293268"/>
            <a:ext cx="68580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sz="4000" b="1" kern="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ea typeface="+mj-ea"/>
                <a:cs typeface="+mj-cs"/>
              </a:rPr>
              <a:t>Notenberechnung</a:t>
            </a:r>
            <a:endParaRPr lang="de-DE" sz="4400" b="1" kern="0" dirty="0">
              <a:solidFill>
                <a:schemeClr val="tx1">
                  <a:lumMod val="95000"/>
                </a:schemeClr>
              </a:solidFill>
              <a:latin typeface="Arial" pitchFamily="34" charset="0"/>
              <a:ea typeface="+mj-ea"/>
              <a:cs typeface="+mj-cs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83568" y="959214"/>
            <a:ext cx="71993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de-DE" sz="2800" b="1" dirty="0">
                <a:solidFill>
                  <a:srgbClr val="FFC000"/>
                </a:solidFill>
              </a:rPr>
              <a:t>Der QA ist erreicht, wenn Gesamtnote mindestens 3,0 ist.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51536" y="1712554"/>
            <a:ext cx="7921601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/>
            <a:r>
              <a:rPr lang="de-DE" b="1" dirty="0">
                <a:solidFill>
                  <a:schemeClr val="tx1">
                    <a:lumMod val="95000"/>
                  </a:schemeClr>
                </a:solidFill>
              </a:rPr>
              <a:t>Um den QA zu bestehen, darf die Summe aus allen Noten bei </a:t>
            </a:r>
            <a:br>
              <a:rPr lang="de-DE" b="1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de-DE" b="1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de-DE" b="1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de-DE" b="1" dirty="0">
                <a:solidFill>
                  <a:schemeClr val="tx1">
                    <a:lumMod val="95000"/>
                  </a:schemeClr>
                </a:solidFill>
              </a:rPr>
              <a:t>… Mittelschülern maximal 55 sein.</a:t>
            </a:r>
            <a:br>
              <a:rPr lang="de-DE" b="1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de-DE" b="1" dirty="0">
                <a:solidFill>
                  <a:schemeClr val="tx1">
                    <a:lumMod val="95000"/>
                  </a:schemeClr>
                </a:solidFill>
              </a:rPr>
              <a:t>55 : 18 = 3,0555  ≈ 3 bestanden</a:t>
            </a:r>
            <a:br>
              <a:rPr lang="de-DE" b="1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de-DE" b="1" dirty="0">
                <a:solidFill>
                  <a:schemeClr val="tx1">
                    <a:lumMod val="95000"/>
                  </a:schemeClr>
                </a:solidFill>
              </a:rPr>
              <a:t>56 : 18 = 3,1111        nicht bestanden</a:t>
            </a:r>
          </a:p>
          <a:p>
            <a:pPr marL="457200" indent="-457200"/>
            <a:endParaRPr lang="de-DE" b="1" dirty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/>
            <a:r>
              <a:rPr lang="de-DE" b="1" dirty="0">
                <a:solidFill>
                  <a:schemeClr val="tx1">
                    <a:lumMod val="95000"/>
                  </a:schemeClr>
                </a:solidFill>
              </a:rPr>
              <a:t>	… externen Teilnehmern maximal 27 sein.</a:t>
            </a:r>
            <a:br>
              <a:rPr lang="de-DE" b="1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de-DE" b="1" dirty="0">
                <a:solidFill>
                  <a:schemeClr val="tx1">
                    <a:lumMod val="95000"/>
                  </a:schemeClr>
                </a:solidFill>
              </a:rPr>
              <a:t>27 : 9 = 3,0000  =    3 bestanden</a:t>
            </a:r>
            <a:br>
              <a:rPr lang="de-DE" b="1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de-DE" b="1" dirty="0">
                <a:solidFill>
                  <a:schemeClr val="tx1">
                    <a:lumMod val="95000"/>
                  </a:schemeClr>
                </a:solidFill>
              </a:rPr>
              <a:t>28 : 9 = 3,1111           nicht bestanden</a:t>
            </a:r>
          </a:p>
          <a:p>
            <a:pPr marL="457200" indent="-457200"/>
            <a:endParaRPr lang="de-DE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50974" y="5903554"/>
            <a:ext cx="80645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de-DE" b="1" dirty="0">
                <a:solidFill>
                  <a:schemeClr val="tx1">
                    <a:lumMod val="95000"/>
                  </a:schemeClr>
                </a:solidFill>
                <a:ea typeface="MS Mincho" charset="0"/>
                <a:cs typeface="Tahoma" charset="0"/>
              </a:rPr>
              <a:t>Bei „nicht bestanden</a:t>
            </a:r>
            <a:r>
              <a:rPr lang="ja-JP" altLang="de-DE" b="1" dirty="0">
                <a:solidFill>
                  <a:schemeClr val="tx1">
                    <a:lumMod val="95000"/>
                  </a:schemeClr>
                </a:solidFill>
                <a:ea typeface="MS Mincho" charset="0"/>
                <a:cs typeface="Tahoma" charset="0"/>
              </a:rPr>
              <a:t>“</a:t>
            </a:r>
            <a:r>
              <a:rPr lang="de-DE" b="1" dirty="0">
                <a:solidFill>
                  <a:schemeClr val="tx1">
                    <a:lumMod val="95000"/>
                  </a:schemeClr>
                </a:solidFill>
                <a:ea typeface="MS Mincho" charset="0"/>
                <a:cs typeface="Tahoma" charset="0"/>
              </a:rPr>
              <a:t> besteht eventuell noch die Möglichkeit einer freiwilligen mündlichen Prüfung  in Deutsch oder/und Mathematik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build="p" autoUpdateAnimBg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4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995707"/>
              </p:ext>
            </p:extLst>
          </p:nvPr>
        </p:nvGraphicFramePr>
        <p:xfrm>
          <a:off x="611560" y="2204864"/>
          <a:ext cx="7920037" cy="3997032"/>
        </p:xfrm>
        <a:graphic>
          <a:graphicData uri="http://schemas.openxmlformats.org/drawingml/2006/table">
            <a:tbl>
              <a:tblPr/>
              <a:tblGrid>
                <a:gridCol w="1979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7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Gewichtung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Jahresfortgangsnote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QA-Note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Deutsch: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x 2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4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5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= 18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Mathematik: 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x 2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3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4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= 14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NT:    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x 2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2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3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= 10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WiB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: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JF x 1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3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=   3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WiK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: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JF x 1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1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=   1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8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Projekt: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JF 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x 2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2</a:t>
                      </a:r>
                      <a:endParaRPr kumimoji="0" lang="de-DE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=   4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Kunst: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x 1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1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2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=   3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Ergebnis: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   53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Note:                  53     :    18 Einzelnoten  =  2,94  </a:t>
                      </a:r>
                      <a:r>
                        <a:rPr kumimoji="0" lang="de-DE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PGothic" charset="0"/>
                          <a:cs typeface="Times New Roman" charset="0"/>
                        </a:rPr>
                        <a:t>→ bestanden</a:t>
                      </a:r>
                      <a:endParaRPr kumimoji="0" lang="de-DE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PGothic" charset="0"/>
                        <a:cs typeface="Times New Roman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9552" y="764704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de-DE" sz="4000" b="1" kern="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ea typeface="+mj-ea"/>
                <a:cs typeface="+mj-cs"/>
              </a:rPr>
              <a:t>Beispiel 1 zur Errechnung einer QA-Note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539552" y="764704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de-DE" sz="4000" b="1" kern="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ea typeface="+mj-ea"/>
                <a:cs typeface="+mj-cs"/>
              </a:rPr>
              <a:t>Beispiel 2 zur Errechnung einer QA-Note</a:t>
            </a:r>
          </a:p>
        </p:txBody>
      </p:sp>
      <p:graphicFrame>
        <p:nvGraphicFramePr>
          <p:cNvPr id="4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622783"/>
              </p:ext>
            </p:extLst>
          </p:nvPr>
        </p:nvGraphicFramePr>
        <p:xfrm>
          <a:off x="539552" y="1988841"/>
          <a:ext cx="8064895" cy="4131514"/>
        </p:xfrm>
        <a:graphic>
          <a:graphicData uri="http://schemas.openxmlformats.org/drawingml/2006/table">
            <a:tbl>
              <a:tblPr/>
              <a:tblGrid>
                <a:gridCol w="1917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3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6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69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Gewichtung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Jahresfortgangsnote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QA-Note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3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Deutsch: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x 2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4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4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= 16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3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Mathematik: 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x 2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3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3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= 12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3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GPG:    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x 2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3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4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= 14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3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WiB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: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JF x 1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2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=   2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3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Technik: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JF x 1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2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=   2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5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Projekt: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JF 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x 2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3</a:t>
                      </a:r>
                      <a:endParaRPr kumimoji="0" lang="de-DE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=   6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3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Sport: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x 1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2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3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=   5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3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Ergebnis: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   57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457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Note:               57     :    18 Einzelnoten  =  3,17  </a:t>
                      </a:r>
                      <a:r>
                        <a:rPr kumimoji="0" lang="de-DE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PGothic" charset="0"/>
                          <a:cs typeface="Times New Roman" charset="0"/>
                        </a:rPr>
                        <a:t>→ </a:t>
                      </a:r>
                      <a:r>
                        <a:rPr kumimoji="0" lang="de-DE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MS PGothic" charset="0"/>
                          <a:cs typeface="Times New Roman" charset="0"/>
                        </a:rPr>
                        <a:t>nicht bestanden</a:t>
                      </a:r>
                      <a:endParaRPr kumimoji="0" lang="de-DE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charset="0"/>
                        <a:ea typeface="MS PGothic" charset="0"/>
                        <a:cs typeface="Times New Roman" charset="0"/>
                      </a:endParaRPr>
                    </a:p>
                  </a:txBody>
                  <a:tcPr marL="91432" marR="9143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9552" y="425018"/>
            <a:ext cx="784887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4000" b="1" dirty="0">
                <a:solidFill>
                  <a:schemeClr val="tx1">
                    <a:lumMod val="95000"/>
                  </a:schemeClr>
                </a:solidFill>
              </a:rPr>
              <a:t>Beispiel mündliche Prüfung</a:t>
            </a:r>
          </a:p>
        </p:txBody>
      </p:sp>
      <p:sp>
        <p:nvSpPr>
          <p:cNvPr id="2" name="Rechteck 1"/>
          <p:cNvSpPr/>
          <p:nvPr/>
        </p:nvSpPr>
        <p:spPr>
          <a:xfrm>
            <a:off x="467544" y="1805941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22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ea typeface="MS Mincho" panose="02020609040205080304" pitchFamily="49" charset="-128"/>
                <a:cs typeface="Tahoma" panose="020B0604030504040204" pitchFamily="34" charset="0"/>
              </a:rPr>
              <a:t>mündliche freiwillige Prüfung möglich in </a:t>
            </a:r>
            <a:r>
              <a:rPr lang="de-DE" altLang="de-DE" sz="2200" b="1" dirty="0">
                <a:solidFill>
                  <a:srgbClr val="FFC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Tahoma" panose="020B0604030504040204" pitchFamily="34" charset="0"/>
              </a:rPr>
              <a:t>Deutsch</a:t>
            </a:r>
            <a:r>
              <a:rPr lang="de-DE" altLang="de-DE" sz="2200" b="1" dirty="0">
                <a:solidFill>
                  <a:srgbClr val="FFFF00"/>
                </a:solidFill>
                <a:latin typeface="Arial" panose="020B0604020202020204" pitchFamily="34" charset="0"/>
                <a:ea typeface="MS Mincho" panose="02020609040205080304" pitchFamily="49" charset="-128"/>
                <a:cs typeface="Tahoma" panose="020B0604030504040204" pitchFamily="34" charset="0"/>
              </a:rPr>
              <a:t> </a:t>
            </a:r>
            <a:r>
              <a:rPr lang="de-DE" altLang="de-DE" sz="22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ea typeface="MS Mincho" panose="02020609040205080304" pitchFamily="49" charset="-128"/>
                <a:cs typeface="Tahoma" panose="020B0604030504040204" pitchFamily="34" charset="0"/>
              </a:rPr>
              <a:t>und</a:t>
            </a:r>
            <a:r>
              <a:rPr lang="de-DE" altLang="de-DE" sz="2200" b="1" dirty="0">
                <a:solidFill>
                  <a:srgbClr val="FFFF00"/>
                </a:solidFill>
                <a:latin typeface="Arial" panose="020B0604020202020204" pitchFamily="34" charset="0"/>
                <a:ea typeface="MS Mincho" panose="02020609040205080304" pitchFamily="49" charset="-128"/>
                <a:cs typeface="Tahoma" panose="020B0604030504040204" pitchFamily="34" charset="0"/>
              </a:rPr>
              <a:t> </a:t>
            </a:r>
            <a:r>
              <a:rPr lang="de-DE" altLang="de-DE" sz="2200" b="1" dirty="0">
                <a:solidFill>
                  <a:srgbClr val="FFC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Tahoma" panose="020B0604030504040204" pitchFamily="34" charset="0"/>
              </a:rPr>
              <a:t>Mathematik:          </a:t>
            </a:r>
          </a:p>
          <a:p>
            <a:r>
              <a:rPr lang="de-DE" altLang="de-DE" sz="2200" b="1" dirty="0">
                <a:solidFill>
                  <a:srgbClr val="FFC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Tahoma" panose="020B0604030504040204" pitchFamily="34" charset="0"/>
              </a:rPr>
              <a:t>Nur zum Bestehen des QAs, nicht zur Notenverbesserung</a:t>
            </a:r>
          </a:p>
          <a:p>
            <a:endParaRPr lang="de-DE" altLang="de-DE" sz="2400" b="1" dirty="0">
              <a:solidFill>
                <a:srgbClr val="CC0000"/>
              </a:solidFill>
              <a:latin typeface="Arial" panose="020B0604020202020204" pitchFamily="34" charset="0"/>
              <a:ea typeface="MS Mincho" panose="02020609040205080304" pitchFamily="49" charset="-128"/>
              <a:cs typeface="Tahoma" panose="020B0604030504040204" pitchFamily="34" charset="0"/>
            </a:endParaRPr>
          </a:p>
        </p:txBody>
      </p:sp>
      <p:graphicFrame>
        <p:nvGraphicFramePr>
          <p:cNvPr id="6" name="Group 2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781265"/>
              </p:ext>
            </p:extLst>
          </p:nvPr>
        </p:nvGraphicFramePr>
        <p:xfrm>
          <a:off x="565687" y="3249906"/>
          <a:ext cx="7488832" cy="18897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72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9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4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Fach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" charset="0"/>
                        <a:ea typeface="MS Mincho" pitchFamily="49" charset="-128"/>
                        <a:cs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QA schriftlich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2-fach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mündl</a:t>
                      </a:r>
                      <a:r>
                        <a:rPr kumimoji="0" lang="de-DE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 Prüfung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1-fach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QA-Note</a:t>
                      </a: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" charset="0"/>
                        <a:ea typeface="MS Mincho" pitchFamily="49" charset="-128"/>
                        <a:cs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Deutsch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" charset="0"/>
                        <a:ea typeface="MS Mincho" pitchFamily="49" charset="-128"/>
                        <a:cs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" charset="0"/>
                        <a:ea typeface="MS Mincho" pitchFamily="49" charset="-128"/>
                        <a:cs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" charset="0"/>
                        <a:ea typeface="MS Mincho" pitchFamily="49" charset="-128"/>
                        <a:cs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" charset="0"/>
                        <a:ea typeface="MS Mincho" pitchFamily="49" charset="-128"/>
                        <a:cs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oder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" charset="0"/>
                        <a:ea typeface="MS Mincho" pitchFamily="49" charset="-128"/>
                        <a:cs typeface="Tahoma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Mathematik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" charset="0"/>
                        <a:ea typeface="MS Mincho" pitchFamily="49" charset="-128"/>
                        <a:cs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" charset="0"/>
                        <a:ea typeface="MS Mincho" pitchFamily="49" charset="-128"/>
                        <a:cs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" charset="0"/>
                        <a:ea typeface="MS Mincho" pitchFamily="49" charset="-128"/>
                        <a:cs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" charset="0"/>
                        <a:ea typeface="MS Mincho" pitchFamily="49" charset="-128"/>
                        <a:cs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200"/>
          <p:cNvSpPr>
            <a:spLocks noChangeArrowheads="1"/>
          </p:cNvSpPr>
          <p:nvPr/>
        </p:nvSpPr>
        <p:spPr bwMode="auto">
          <a:xfrm>
            <a:off x="671155" y="6111887"/>
            <a:ext cx="6537325" cy="33655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600" b="1" dirty="0">
                <a:solidFill>
                  <a:schemeClr val="tx1">
                    <a:lumMod val="95000"/>
                  </a:schemeClr>
                </a:solidFill>
                <a:latin typeface="Tahoma" panose="020B0604030504040204" pitchFamily="34" charset="0"/>
                <a:ea typeface="MS Mincho" panose="02020609040205080304" pitchFamily="49" charset="-128"/>
                <a:cs typeface="Tahoma" panose="020B0604030504040204" pitchFamily="34" charset="0"/>
              </a:rPr>
              <a:t>Note:                 55     :    18 Einzelnoten  =  3,05  </a:t>
            </a:r>
            <a:r>
              <a:rPr lang="de-DE" altLang="ja-JP" sz="16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→  </a:t>
            </a:r>
            <a:r>
              <a:rPr lang="de-DE" altLang="ja-JP" sz="1600" b="1" dirty="0">
                <a:solidFill>
                  <a:srgbClr val="00B05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bestanden</a:t>
            </a:r>
            <a:endParaRPr lang="de-DE" altLang="ja-JP" sz="1600" dirty="0">
              <a:solidFill>
                <a:srgbClr val="00B05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" name="AutoShape 104"/>
          <p:cNvSpPr>
            <a:spLocks noChangeArrowheads="1"/>
          </p:cNvSpPr>
          <p:nvPr/>
        </p:nvSpPr>
        <p:spPr bwMode="auto">
          <a:xfrm>
            <a:off x="2699792" y="5615513"/>
            <a:ext cx="469900" cy="45878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</a:schemeClr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94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9552" y="773832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4000" b="1" dirty="0">
                <a:solidFill>
                  <a:schemeClr val="tx1">
                    <a:lumMod val="95000"/>
                  </a:schemeClr>
                </a:solidFill>
              </a:rPr>
              <a:t>Beispiel für Externe zur Errechnung einer QA-Note </a:t>
            </a:r>
          </a:p>
        </p:txBody>
      </p:sp>
      <p:graphicFrame>
        <p:nvGraphicFramePr>
          <p:cNvPr id="5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429224"/>
              </p:ext>
            </p:extLst>
          </p:nvPr>
        </p:nvGraphicFramePr>
        <p:xfrm>
          <a:off x="611560" y="2276872"/>
          <a:ext cx="7920880" cy="3521076"/>
        </p:xfrm>
        <a:graphic>
          <a:graphicData uri="http://schemas.openxmlformats.org/drawingml/2006/table">
            <a:tbl>
              <a:tblPr/>
              <a:tblGrid>
                <a:gridCol w="2219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4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1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Gewichtung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QA-Note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Deutsch: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x 2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2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= 4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Mathematik: 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x 2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2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= 4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Englisch:    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x 2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4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= 8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GPG: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x 2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3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= 6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Religion: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x 1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3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= 3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Ergebnis: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Mincho" charset="0"/>
                          <a:cs typeface="MS Mincho" charset="0"/>
                        </a:rPr>
                        <a:t>        25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charset="0"/>
                        <a:ea typeface="MS Mincho" charset="0"/>
                        <a:cs typeface="MS Mincho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75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Note:                25     :    9 Einzelnoten  =  2,78  </a:t>
                      </a:r>
                      <a:r>
                        <a:rPr kumimoji="0" lang="de-DE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ea typeface="MS PGothic" charset="0"/>
                          <a:cs typeface="Times New Roman" charset="0"/>
                        </a:rPr>
                        <a:t>→ bestanden</a:t>
                      </a: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08595" y="404664"/>
            <a:ext cx="6858000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Anforderungen in den einzelnen Prüfungsfächern</a:t>
            </a:r>
            <a:r>
              <a:rPr lang="de-DE" altLang="de-DE" sz="40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de-DE" altLang="de-DE" sz="40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</a:br>
            <a:r>
              <a:rPr lang="de-DE" altLang="de-DE" sz="40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Deutsch</a:t>
            </a:r>
            <a:endParaRPr lang="de-DE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78441" y="1844824"/>
            <a:ext cx="83269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2400" b="1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Teil A:</a:t>
            </a:r>
            <a:r>
              <a:rPr lang="de-DE" altLang="de-DE" sz="24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	 </a:t>
            </a:r>
            <a:r>
              <a:rPr lang="de-DE" altLang="de-DE" sz="2400" b="1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Zuhören</a:t>
            </a:r>
          </a:p>
          <a:p>
            <a:endParaRPr lang="de-DE" altLang="de-DE" sz="2400" b="1" dirty="0" smtClean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  <a:p>
            <a:r>
              <a:rPr lang="de-DE" altLang="de-DE" sz="2400" b="1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Teil B: Sprachgebrauch – Sprachbetrachtung</a:t>
            </a:r>
          </a:p>
          <a:p>
            <a:r>
              <a:rPr lang="de-DE" altLang="de-DE" sz="24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	</a:t>
            </a:r>
            <a:r>
              <a:rPr lang="de-DE" altLang="de-DE" sz="2400" b="1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  – Rechtschreibung</a:t>
            </a:r>
          </a:p>
          <a:p>
            <a:endParaRPr lang="de-DE" altLang="de-DE" sz="2400" b="1" dirty="0" smtClean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  <a:p>
            <a:r>
              <a:rPr lang="de-DE" altLang="de-DE" sz="2400" b="1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Teil C: Lesen</a:t>
            </a:r>
          </a:p>
          <a:p>
            <a:endParaRPr lang="de-DE" altLang="de-DE" sz="2400" b="1" dirty="0" smtClean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  <a:p>
            <a:r>
              <a:rPr lang="de-DE" altLang="de-DE" sz="2400" b="1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Teil D: Schreiben (</a:t>
            </a:r>
            <a:r>
              <a:rPr lang="de-DE" altLang="de-DE" sz="2400" b="1" dirty="0" err="1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SuS</a:t>
            </a:r>
            <a:r>
              <a:rPr lang="de-DE" altLang="de-DE" sz="2400" b="1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 wählen eine Aufgabengruppe)</a:t>
            </a:r>
          </a:p>
          <a:p>
            <a:endParaRPr lang="de-DE" altLang="de-DE" sz="2400" b="1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  <a:p>
            <a:r>
              <a:rPr lang="de-DE" altLang="de-DE" sz="2400" b="1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195 Minuten Arbeitszeit (</a:t>
            </a:r>
            <a:r>
              <a:rPr lang="de-DE" altLang="de-DE" sz="2400" b="1" dirty="0" err="1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DaZ</a:t>
            </a:r>
            <a:r>
              <a:rPr lang="de-DE" altLang="de-DE" sz="2400" b="1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 150 Minuten)</a:t>
            </a:r>
          </a:p>
          <a:p>
            <a:r>
              <a:rPr lang="de-DE" altLang="de-DE" sz="2400" b="1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Wörterbuch durchgehend erlaubt</a:t>
            </a:r>
            <a:endParaRPr lang="de-DE" altLang="de-DE" sz="2400" b="1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  <a:p>
            <a:r>
              <a:rPr lang="de-DE" altLang="de-DE" sz="24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Tiefe">
  <a:themeElements>
    <a:clrScheme name="Tiefe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Tief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ef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TM04033923[[fn=Tiefe]]</Template>
  <TotalTime>0</TotalTime>
  <Words>1884</Words>
  <Application>Microsoft Office PowerPoint</Application>
  <PresentationFormat>Bildschirmpräsentation (4:3)</PresentationFormat>
  <Paragraphs>446</Paragraphs>
  <Slides>31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41" baseType="lpstr">
      <vt:lpstr>MS PGothic</vt:lpstr>
      <vt:lpstr>MS PGothic</vt:lpstr>
      <vt:lpstr>Arial</vt:lpstr>
      <vt:lpstr>Corbel</vt:lpstr>
      <vt:lpstr>MS Mincho</vt:lpstr>
      <vt:lpstr>Tahoma</vt:lpstr>
      <vt:lpstr>Times New Roman</vt:lpstr>
      <vt:lpstr>Wingdings</vt:lpstr>
      <vt:lpstr>Wingdings 3</vt:lpstr>
      <vt:lpstr>Tiefe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FSC</dc:creator>
  <cp:lastModifiedBy>Jennifer Leidner</cp:lastModifiedBy>
  <cp:revision>314</cp:revision>
  <cp:lastPrinted>2013-02-18T10:17:49Z</cp:lastPrinted>
  <dcterms:created xsi:type="dcterms:W3CDTF">2010-09-07T10:21:59Z</dcterms:created>
  <dcterms:modified xsi:type="dcterms:W3CDTF">2024-01-17T12:01:38Z</dcterms:modified>
</cp:coreProperties>
</file>