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88" r:id="rId2"/>
    <p:sldId id="302" r:id="rId3"/>
    <p:sldId id="306" r:id="rId4"/>
    <p:sldId id="338" r:id="rId5"/>
    <p:sldId id="332" r:id="rId6"/>
    <p:sldId id="331" r:id="rId7"/>
    <p:sldId id="339" r:id="rId8"/>
    <p:sldId id="333" r:id="rId9"/>
    <p:sldId id="337" r:id="rId10"/>
    <p:sldId id="334" r:id="rId11"/>
    <p:sldId id="341" r:id="rId12"/>
    <p:sldId id="336" r:id="rId13"/>
    <p:sldId id="335" r:id="rId14"/>
    <p:sldId id="330" r:id="rId15"/>
    <p:sldId id="344" r:id="rId16"/>
    <p:sldId id="342" r:id="rId17"/>
    <p:sldId id="327" r:id="rId18"/>
    <p:sldId id="328" r:id="rId19"/>
    <p:sldId id="326" r:id="rId20"/>
    <p:sldId id="323" r:id="rId21"/>
    <p:sldId id="316" r:id="rId22"/>
    <p:sldId id="340" r:id="rId23"/>
    <p:sldId id="317" r:id="rId24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8619"/>
    <a:srgbClr val="007434"/>
    <a:srgbClr val="FAA306"/>
    <a:srgbClr val="6DF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90" y="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25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89C0B172-AE9E-4F2F-9397-45AE0261A6EA}" type="datetimeFigureOut">
              <a:rPr lang="de-DE" smtClean="0"/>
              <a:t>30.10.2025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118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9118"/>
            <a:ext cx="2945659" cy="497520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6D1562CA-A848-4273-A359-39C06BE382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17901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377F7E50-C815-42A1-866D-8D8CB0EBAE17}" type="datetimeFigureOut">
              <a:rPr lang="de-DE" smtClean="0"/>
              <a:t>30.10.2025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93F5A2A3-0C9C-4966-A8A8-5EF7D728691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1417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8982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03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8667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4451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273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4985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797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4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9223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2836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3376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0F3D1-AAFF-D33D-813A-92CBF7FF8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FDDC8D5-5301-333B-A9C3-25E860817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2075E19-155E-6D25-AAF0-336B46A14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5583A3A-1FFE-3C47-52F7-BB92C29A89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226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6408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2002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5002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06852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7381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9146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2839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370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83387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16CDF-AC96-5255-3B9F-6B745F766F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3ECDED8-3289-9A48-CC6E-5F6C4E8EEF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82A467A-4A85-7B40-6B95-8583A5A66D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934DFA3-79E3-6E9E-D5D0-7B938BCB8C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6224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F5A2A3-0C9C-4966-A8A8-5EF7D7286914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4930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1423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947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6014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9329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57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 dirty="0"/>
              <a:t>Elternabend Offene Ganztagsschule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05.03.2018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77854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Offene Ganztagsbetreuung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627" y="376805"/>
            <a:ext cx="2052445" cy="132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987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Elternabend Offene Ganztagsschule</a:t>
            </a:r>
          </a:p>
        </p:txBody>
      </p:sp>
      <p:sp>
        <p:nvSpPr>
          <p:cNvPr id="6" name="Datumsplatzhalter 2"/>
          <p:cNvSpPr txBox="1">
            <a:spLocks/>
          </p:cNvSpPr>
          <p:nvPr userDrawn="1"/>
        </p:nvSpPr>
        <p:spPr>
          <a:xfrm>
            <a:off x="990600" y="65087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05.03.2018	</a:t>
            </a:r>
            <a:endParaRPr lang="de-DE" dirty="0"/>
          </a:p>
        </p:txBody>
      </p:sp>
      <p:sp>
        <p:nvSpPr>
          <p:cNvPr id="7" name="Fußzeilenplatzhalter 3"/>
          <p:cNvSpPr txBox="1">
            <a:spLocks/>
          </p:cNvSpPr>
          <p:nvPr userDrawn="1"/>
        </p:nvSpPr>
        <p:spPr>
          <a:xfrm>
            <a:off x="4191000" y="65087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Offene Ganztagsschule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4744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418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6264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9779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040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38619"/>
            </a:gs>
            <a:gs pos="29000">
              <a:srgbClr val="FAA306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05.03.2018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Offene Ganztagsschule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C5745-3690-4CC5-A15D-7E8B66E396A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575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5">
                <a:lumMod val="20000"/>
                <a:lumOff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Offene Ganztagsschule an der Grundschule </a:t>
            </a:r>
            <a:r>
              <a:rPr lang="de-DE" dirty="0" err="1">
                <a:solidFill>
                  <a:schemeClr val="bg1"/>
                </a:solidFill>
              </a:rPr>
              <a:t>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</a:t>
            </a:fld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1318985" y="136525"/>
            <a:ext cx="93508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Herzlich Willkommen 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zum Elternabend 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 Offenen Ganztagsschule 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Schuljahr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2025/ 2026</a:t>
            </a:r>
            <a:endParaRPr lang="de-DE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rafik 1" descr="Logo_GSGrossaitingen">
            <a:extLst>
              <a:ext uri="{FF2B5EF4-FFF2-40B4-BE49-F238E27FC236}">
                <a16:creationId xmlns:a16="http://schemas.microsoft.com/office/drawing/2014/main" id="{C4ABCF53-624B-8BA8-79F5-2C7278BBC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215418" y="436908"/>
            <a:ext cx="1352562" cy="95778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010" y="2600250"/>
            <a:ext cx="2857255" cy="382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95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5994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Vorstellung des OGTS Teams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2</a:t>
            </a:fld>
            <a:endParaRPr lang="de-DE"/>
          </a:p>
        </p:txBody>
      </p:sp>
      <p:pic>
        <p:nvPicPr>
          <p:cNvPr id="8" name="Grafik 7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B2A853F4-B7F5-5099-65C4-3A8B22830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777854" cy="365125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Offene Ganztagsschule an der Grundschule </a:t>
            </a:r>
            <a:r>
              <a:rPr lang="de-DE" dirty="0" err="1">
                <a:solidFill>
                  <a:schemeClr val="bg1"/>
                </a:solidFill>
              </a:rPr>
              <a:t>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C3E3A13-B115-21A2-F7F2-C5E6735790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" t="19877" r="1206" b="6060"/>
          <a:stretch/>
        </p:blipFill>
        <p:spPr>
          <a:xfrm>
            <a:off x="1886526" y="1442316"/>
            <a:ext cx="7938357" cy="465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4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23618" y="253593"/>
            <a:ext cx="9164654" cy="1269711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Betreuerinnen der 1.Klasse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3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22" r="3113"/>
          <a:stretch/>
        </p:blipFill>
        <p:spPr>
          <a:xfrm>
            <a:off x="3263561" y="1556555"/>
            <a:ext cx="5347039" cy="4661364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926694" y="1980504"/>
            <a:ext cx="11045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Drexel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313625" y="1491392"/>
            <a:ext cx="124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Scholze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6463985" y="1491392"/>
            <a:ext cx="124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Fischer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3167148" y="1881795"/>
            <a:ext cx="124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Rauscher</a:t>
            </a:r>
          </a:p>
        </p:txBody>
      </p:sp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075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7858" y="253593"/>
            <a:ext cx="9164654" cy="1269711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1. 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4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0D141CD7-EB97-B3DC-0ACC-8EC23201C9A8}"/>
              </a:ext>
            </a:extLst>
          </p:cNvPr>
          <p:cNvSpPr txBox="1"/>
          <p:nvPr/>
        </p:nvSpPr>
        <p:spPr>
          <a:xfrm>
            <a:off x="5067364" y="1421394"/>
            <a:ext cx="2098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>
                <a:solidFill>
                  <a:srgbClr val="002060"/>
                </a:solidFill>
              </a:rPr>
              <a:t>Kuschi</a:t>
            </a:r>
            <a:endParaRPr lang="de-DE" sz="2800" dirty="0">
              <a:solidFill>
                <a:srgbClr val="002060"/>
              </a:solidFill>
            </a:endParaRPr>
          </a:p>
        </p:txBody>
      </p:sp>
      <p:sp>
        <p:nvSpPr>
          <p:cNvPr id="10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95" y="1944614"/>
            <a:ext cx="5644342" cy="423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70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6235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1. 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5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30BE642-4458-12C4-1D5A-781BB62E4EED}"/>
              </a:ext>
            </a:extLst>
          </p:cNvPr>
          <p:cNvSpPr txBox="1"/>
          <p:nvPr/>
        </p:nvSpPr>
        <p:spPr>
          <a:xfrm>
            <a:off x="4385110" y="1414081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Regenbogenraum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325" y="2240609"/>
            <a:ext cx="5321530" cy="399114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92" y="2240608"/>
            <a:ext cx="5321532" cy="3991149"/>
          </a:xfrm>
          <a:prstGeom prst="rect">
            <a:avLst/>
          </a:prstGeom>
        </p:spPr>
      </p:pic>
      <p:sp>
        <p:nvSpPr>
          <p:cNvPr id="12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0649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6235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Betreuerinnen der 2. 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6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289281" y="3277029"/>
            <a:ext cx="124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</a:t>
            </a:r>
            <a:r>
              <a:rPr lang="de-DE" dirty="0" err="1">
                <a:solidFill>
                  <a:schemeClr val="bg1"/>
                </a:solidFill>
              </a:rPr>
              <a:t>Poleksic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246226" y="3369689"/>
            <a:ext cx="124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</a:t>
            </a:r>
            <a:r>
              <a:rPr lang="de-DE" dirty="0"/>
              <a:t> </a:t>
            </a:r>
            <a:r>
              <a:rPr lang="de-DE" dirty="0">
                <a:solidFill>
                  <a:schemeClr val="bg1"/>
                </a:solidFill>
              </a:rPr>
              <a:t>Schröck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8732" y="2084693"/>
            <a:ext cx="4818939" cy="3592260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5554746" y="1984909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0C0"/>
                </a:solidFill>
              </a:rPr>
              <a:t>Frau </a:t>
            </a:r>
            <a:r>
              <a:rPr lang="de-DE" dirty="0" smtClean="0">
                <a:solidFill>
                  <a:srgbClr val="0070C0"/>
                </a:solidFill>
              </a:rPr>
              <a:t>Röder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701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6" y="180817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2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9836" y="6411768"/>
            <a:ext cx="2743200" cy="365125"/>
          </a:xfrm>
        </p:spPr>
        <p:txBody>
          <a:bodyPr/>
          <a:lstStyle/>
          <a:p>
            <a:fld id="{566C5745-3690-4CC5-A15D-7E8B66E396AF}" type="slidenum">
              <a:rPr lang="de-DE" smtClean="0"/>
              <a:t>7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9AEF6D-5528-35F3-773B-EF0C96F5977B}"/>
              </a:ext>
            </a:extLst>
          </p:cNvPr>
          <p:cNvSpPr txBox="1"/>
          <p:nvPr/>
        </p:nvSpPr>
        <p:spPr>
          <a:xfrm>
            <a:off x="8150429" y="1567608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Weltraum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95" y="2146246"/>
            <a:ext cx="5397731" cy="404829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76" y="2146246"/>
            <a:ext cx="5397731" cy="4048298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419AEF6D-5528-35F3-773B-EF0C96F5977B}"/>
              </a:ext>
            </a:extLst>
          </p:cNvPr>
          <p:cNvSpPr txBox="1"/>
          <p:nvPr/>
        </p:nvSpPr>
        <p:spPr>
          <a:xfrm>
            <a:off x="2083407" y="1520469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smtClean="0">
                <a:solidFill>
                  <a:srgbClr val="002060"/>
                </a:solidFill>
              </a:rPr>
              <a:t>Aquarium</a:t>
            </a:r>
            <a:endParaRPr lang="de-DE" sz="2800" dirty="0">
              <a:solidFill>
                <a:srgbClr val="002060"/>
              </a:solidFill>
            </a:endParaRP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 txBox="1">
            <a:spLocks/>
          </p:cNvSpPr>
          <p:nvPr/>
        </p:nvSpPr>
        <p:spPr>
          <a:xfrm>
            <a:off x="99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013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436" y="180817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Betreuerinnen der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8619836" y="6411768"/>
            <a:ext cx="2743200" cy="365125"/>
          </a:xfrm>
        </p:spPr>
        <p:txBody>
          <a:bodyPr/>
          <a:lstStyle/>
          <a:p>
            <a:fld id="{566C5745-3690-4CC5-A15D-7E8B66E396AF}" type="slidenum">
              <a:rPr lang="de-DE" smtClean="0"/>
              <a:t>8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2" name="Textfeld 6"/>
          <p:cNvSpPr txBox="1"/>
          <p:nvPr/>
        </p:nvSpPr>
        <p:spPr>
          <a:xfrm>
            <a:off x="1662451" y="3110299"/>
            <a:ext cx="1514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Frau </a:t>
            </a:r>
            <a:r>
              <a:rPr lang="de-DE" dirty="0" err="1">
                <a:solidFill>
                  <a:schemeClr val="bg1"/>
                </a:solidFill>
              </a:rPr>
              <a:t>Dechent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6" name="Textfeld 6"/>
          <p:cNvSpPr txBox="1"/>
          <p:nvPr/>
        </p:nvSpPr>
        <p:spPr>
          <a:xfrm>
            <a:off x="6492870" y="1532919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Frau Röder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9367981" y="3197225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</a:t>
            </a:r>
            <a:r>
              <a:rPr lang="de-DE" dirty="0" err="1">
                <a:solidFill>
                  <a:schemeClr val="bg1"/>
                </a:solidFill>
              </a:rPr>
              <a:t>Fejzaj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8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761" y="1541949"/>
            <a:ext cx="6147664" cy="4610748"/>
          </a:xfrm>
          <a:prstGeom prst="rect">
            <a:avLst/>
          </a:prstGeom>
        </p:spPr>
      </p:pic>
      <p:sp>
        <p:nvSpPr>
          <p:cNvPr id="13" name="Textfeld 6"/>
          <p:cNvSpPr txBox="1"/>
          <p:nvPr/>
        </p:nvSpPr>
        <p:spPr>
          <a:xfrm>
            <a:off x="4836379" y="1745294"/>
            <a:ext cx="1906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Frau Klingler</a:t>
            </a:r>
          </a:p>
        </p:txBody>
      </p:sp>
      <p:sp>
        <p:nvSpPr>
          <p:cNvPr id="19" name="Textfeld 6"/>
          <p:cNvSpPr txBox="1"/>
          <p:nvPr/>
        </p:nvSpPr>
        <p:spPr>
          <a:xfrm>
            <a:off x="6299140" y="1734883"/>
            <a:ext cx="1634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Frau </a:t>
            </a:r>
            <a:r>
              <a:rPr lang="de-DE" dirty="0" err="1" smtClean="0">
                <a:solidFill>
                  <a:schemeClr val="bg1"/>
                </a:solidFill>
              </a:rPr>
              <a:t>Haugg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39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6235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9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4381797-56E6-3F1D-65B3-E3450045906A}"/>
              </a:ext>
            </a:extLst>
          </p:cNvPr>
          <p:cNvSpPr txBox="1"/>
          <p:nvPr/>
        </p:nvSpPr>
        <p:spPr>
          <a:xfrm>
            <a:off x="3156675" y="1769945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Wunderland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B64864A2-3223-1AB7-6094-82234B90E725}"/>
              </a:ext>
            </a:extLst>
          </p:cNvPr>
          <p:cNvSpPr txBox="1"/>
          <p:nvPr/>
        </p:nvSpPr>
        <p:spPr>
          <a:xfrm>
            <a:off x="8205922" y="1827873"/>
            <a:ext cx="3552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Hausaufgabenraum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088ABC6-713F-CD7D-E286-03C643620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811" y="2319718"/>
            <a:ext cx="4964105" cy="3723078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414" y="2293165"/>
            <a:ext cx="4999507" cy="3749631"/>
          </a:xfrm>
          <a:prstGeom prst="rect">
            <a:avLst/>
          </a:prstGeom>
        </p:spPr>
      </p:pic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107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6235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10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30BE642-4458-12C4-1D5A-781BB62E4EED}"/>
              </a:ext>
            </a:extLst>
          </p:cNvPr>
          <p:cNvSpPr txBox="1"/>
          <p:nvPr/>
        </p:nvSpPr>
        <p:spPr>
          <a:xfrm>
            <a:off x="4681651" y="2375169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Drachenhöhle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1917EF10-152D-B31A-61E4-799264DF55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272" y="3136656"/>
            <a:ext cx="2452257" cy="1758728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750" y="2740294"/>
            <a:ext cx="4821408" cy="3616056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0" y="1908447"/>
            <a:ext cx="4414822" cy="3311117"/>
          </a:xfrm>
          <a:prstGeom prst="rect">
            <a:avLst/>
          </a:prstGeom>
        </p:spPr>
      </p:pic>
      <p:sp>
        <p:nvSpPr>
          <p:cNvPr id="14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945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236235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Betreuerinnen der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Klasse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11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8147965" y="2697926"/>
            <a:ext cx="1246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Frau </a:t>
            </a:r>
            <a:r>
              <a:rPr lang="de-DE" dirty="0" smtClean="0">
                <a:solidFill>
                  <a:schemeClr val="bg1"/>
                </a:solidFill>
              </a:rPr>
              <a:t>May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sp>
        <p:nvSpPr>
          <p:cNvPr id="12" name="Textfeld 6"/>
          <p:cNvSpPr txBox="1"/>
          <p:nvPr/>
        </p:nvSpPr>
        <p:spPr>
          <a:xfrm>
            <a:off x="2525695" y="2702528"/>
            <a:ext cx="1634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Frau Metzger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17849" y="2031261"/>
            <a:ext cx="4771648" cy="357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03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597875-D787-B623-034D-91F11EF72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073EF9-EF04-99C8-2DA3-0F0645FCE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436" y="180817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Räumlichkeiten der </a:t>
            </a:r>
            <a:r>
              <a:rPr lang="de-DE" sz="4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Klasse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B9804D-2EA4-2046-2947-68A524B8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9836" y="6411768"/>
            <a:ext cx="2743200" cy="365125"/>
          </a:xfrm>
        </p:spPr>
        <p:txBody>
          <a:bodyPr/>
          <a:lstStyle/>
          <a:p>
            <a:fld id="{566C5745-3690-4CC5-A15D-7E8B66E396AF}" type="slidenum">
              <a:rPr lang="de-DE" smtClean="0"/>
              <a:t>12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FE70C00-8665-D8FD-9F9C-C9AF71869DF3}"/>
              </a:ext>
            </a:extLst>
          </p:cNvPr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>
            <a:extLst>
              <a:ext uri="{FF2B5EF4-FFF2-40B4-BE49-F238E27FC236}">
                <a16:creationId xmlns:a16="http://schemas.microsoft.com/office/drawing/2014/main" id="{965094E0-E3C5-66DA-53E3-A61E0159DCF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FDB34A95-51D5-6AA0-3EDD-EE7DC4A34BD1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>
                <a:solidFill>
                  <a:schemeClr val="bg1"/>
                </a:solidFill>
              </a:rPr>
              <a:t>Offene Ganztagsschule an der Grundschule 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8E11CFD0-F5E1-BAD9-62AC-E8C895A55BB6}"/>
              </a:ext>
            </a:extLst>
          </p:cNvPr>
          <p:cNvSpPr txBox="1"/>
          <p:nvPr/>
        </p:nvSpPr>
        <p:spPr>
          <a:xfrm>
            <a:off x="5354006" y="1483403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D</a:t>
            </a:r>
            <a:r>
              <a:rPr lang="de-DE" sz="2800" dirty="0" smtClean="0">
                <a:solidFill>
                  <a:srgbClr val="002060"/>
                </a:solidFill>
              </a:rPr>
              <a:t>schungel</a:t>
            </a:r>
            <a:endParaRPr lang="de-DE" sz="2800" dirty="0">
              <a:solidFill>
                <a:srgbClr val="002060"/>
              </a:solidFill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78" y="2062041"/>
            <a:ext cx="5389418" cy="4042064"/>
          </a:xfrm>
          <a:prstGeom prst="rect">
            <a:avLst/>
          </a:prstGeom>
        </p:spPr>
      </p:pic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954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80817"/>
            <a:ext cx="10803883" cy="1439456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Mensa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13</a:t>
            </a:fld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564018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dirty="0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16EA32F9-3FBD-9771-22F3-7E3D69FE2798}"/>
              </a:ext>
            </a:extLst>
          </p:cNvPr>
          <p:cNvSpPr txBox="1">
            <a:spLocks/>
          </p:cNvSpPr>
          <p:nvPr/>
        </p:nvSpPr>
        <p:spPr>
          <a:xfrm>
            <a:off x="4191000" y="6356350"/>
            <a:ext cx="47778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>
                <a:solidFill>
                  <a:schemeClr val="bg1"/>
                </a:solidFill>
              </a:rPr>
              <a:t>Offene Ganztagsschule an der Grundschule </a:t>
            </a:r>
            <a:r>
              <a:rPr lang="de-DE" dirty="0" err="1">
                <a:solidFill>
                  <a:schemeClr val="bg1"/>
                </a:solidFill>
              </a:rPr>
              <a:t>Großaitingen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B30BE642-4458-12C4-1D5A-781BB62E4EED}"/>
              </a:ext>
            </a:extLst>
          </p:cNvPr>
          <p:cNvSpPr txBox="1"/>
          <p:nvPr/>
        </p:nvSpPr>
        <p:spPr>
          <a:xfrm>
            <a:off x="5158598" y="1671588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kleine Mensa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9AEF6D-5528-35F3-773B-EF0C96F5977B}"/>
              </a:ext>
            </a:extLst>
          </p:cNvPr>
          <p:cNvSpPr txBox="1"/>
          <p:nvPr/>
        </p:nvSpPr>
        <p:spPr>
          <a:xfrm>
            <a:off x="9349343" y="1688398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Küche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EDEBC38-97AB-2198-DAB0-FA00A9D6D97E}"/>
              </a:ext>
            </a:extLst>
          </p:cNvPr>
          <p:cNvSpPr txBox="1"/>
          <p:nvPr/>
        </p:nvSpPr>
        <p:spPr>
          <a:xfrm>
            <a:off x="1246998" y="1622435"/>
            <a:ext cx="28426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>
                <a:solidFill>
                  <a:srgbClr val="002060"/>
                </a:solidFill>
              </a:rPr>
              <a:t>große Mensa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" b="12470"/>
          <a:stretch/>
        </p:blipFill>
        <p:spPr>
          <a:xfrm>
            <a:off x="0" y="2544433"/>
            <a:ext cx="4511589" cy="2975218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989" y="2454353"/>
            <a:ext cx="4300451" cy="3225338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67"/>
          <a:stretch/>
        </p:blipFill>
        <p:spPr>
          <a:xfrm>
            <a:off x="8809440" y="2594841"/>
            <a:ext cx="3382559" cy="2796051"/>
          </a:xfrm>
          <a:prstGeom prst="rect">
            <a:avLst/>
          </a:prstGeom>
        </p:spPr>
      </p:pic>
      <p:sp>
        <p:nvSpPr>
          <p:cNvPr id="15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5840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03883" cy="1439456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Bisheriges Programm 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14</a:t>
            </a:fld>
            <a:endParaRPr lang="de-DE"/>
          </a:p>
        </p:txBody>
      </p:sp>
      <p:sp>
        <p:nvSpPr>
          <p:cNvPr id="10" name="Textfeld 9"/>
          <p:cNvSpPr txBox="1"/>
          <p:nvPr/>
        </p:nvSpPr>
        <p:spPr>
          <a:xfrm>
            <a:off x="4768310" y="2709715"/>
            <a:ext cx="2931660" cy="519351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007434"/>
                </a:solidFill>
              </a:rPr>
              <a:t>14-Uhr-Gruppe</a:t>
            </a:r>
            <a:r>
              <a:rPr lang="de-DE" b="1" dirty="0">
                <a:solidFill>
                  <a:srgbClr val="007434"/>
                </a:solidFill>
              </a:rPr>
              <a:t> 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6902872" y="1677400"/>
            <a:ext cx="2920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Unser Geburtstagskalender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3686701" y="1445587"/>
            <a:ext cx="232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Unser Gruppenplakat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2018045" y="3385993"/>
            <a:ext cx="273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dirty="0">
                <a:solidFill>
                  <a:srgbClr val="007434"/>
                </a:solidFill>
              </a:rPr>
              <a:t>„</a:t>
            </a:r>
            <a:r>
              <a:rPr lang="de-DE" dirty="0">
                <a:solidFill>
                  <a:srgbClr val="007434"/>
                </a:solidFill>
              </a:rPr>
              <a:t>Frei-Zeit“ in unseren neugestalteten Räumen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1490701" y="4842808"/>
            <a:ext cx="1099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Outdoor</a:t>
            </a:r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FB0E427C-C60C-C0A6-187F-CDEE4984A7E8}"/>
              </a:ext>
            </a:extLst>
          </p:cNvPr>
          <p:cNvSpPr txBox="1"/>
          <p:nvPr/>
        </p:nvSpPr>
        <p:spPr>
          <a:xfrm>
            <a:off x="3479800" y="6308209"/>
            <a:ext cx="6257636" cy="3693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2A0CB50-AAD0-A233-90E8-6DF375122C77}"/>
              </a:ext>
            </a:extLst>
          </p:cNvPr>
          <p:cNvSpPr txBox="1"/>
          <p:nvPr/>
        </p:nvSpPr>
        <p:spPr>
          <a:xfrm flipH="1">
            <a:off x="9124604" y="2637462"/>
            <a:ext cx="2229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Kreativwerkstatt </a:t>
            </a:r>
            <a:r>
              <a:rPr lang="de-DE" dirty="0" err="1">
                <a:solidFill>
                  <a:srgbClr val="007434"/>
                </a:solidFill>
              </a:rPr>
              <a:t>Räumedeko</a:t>
            </a:r>
            <a:endParaRPr lang="de-DE" dirty="0">
              <a:solidFill>
                <a:srgbClr val="007434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3DD789F-ADE2-8DDB-A7CA-156FD50122ED}"/>
              </a:ext>
            </a:extLst>
          </p:cNvPr>
          <p:cNvSpPr txBox="1"/>
          <p:nvPr/>
        </p:nvSpPr>
        <p:spPr>
          <a:xfrm>
            <a:off x="7570348" y="4025388"/>
            <a:ext cx="28596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7434"/>
                </a:solidFill>
              </a:rPr>
              <a:t>2. Klasse: Halloweenbasteln </a:t>
            </a:r>
            <a:r>
              <a:rPr lang="de-DE" dirty="0">
                <a:solidFill>
                  <a:srgbClr val="007434"/>
                </a:solidFill>
              </a:rPr>
              <a:t>und </a:t>
            </a:r>
          </a:p>
          <a:p>
            <a:r>
              <a:rPr lang="de-DE" dirty="0">
                <a:solidFill>
                  <a:srgbClr val="007434"/>
                </a:solidFill>
              </a:rPr>
              <a:t> – </a:t>
            </a:r>
            <a:r>
              <a:rPr lang="de-DE" dirty="0" err="1">
                <a:solidFill>
                  <a:srgbClr val="007434"/>
                </a:solidFill>
              </a:rPr>
              <a:t>deko</a:t>
            </a:r>
            <a:r>
              <a:rPr lang="de-DE" dirty="0">
                <a:solidFill>
                  <a:srgbClr val="007434"/>
                </a:solidFill>
              </a:rPr>
              <a:t> (</a:t>
            </a:r>
            <a:r>
              <a:rPr lang="de-DE" i="1" dirty="0">
                <a:solidFill>
                  <a:srgbClr val="007434"/>
                </a:solidFill>
              </a:rPr>
              <a:t>Fledermäuse</a:t>
            </a:r>
            <a:r>
              <a:rPr lang="de-DE" dirty="0">
                <a:solidFill>
                  <a:srgbClr val="007434"/>
                </a:solidFill>
              </a:rPr>
              <a:t>, Gespenster, </a:t>
            </a:r>
            <a:r>
              <a:rPr lang="de-DE" dirty="0" smtClean="0">
                <a:solidFill>
                  <a:srgbClr val="007434"/>
                </a:solidFill>
              </a:rPr>
              <a:t>Spinnennetze, Kürbisse…)</a:t>
            </a:r>
            <a:endParaRPr lang="de-DE" dirty="0">
              <a:solidFill>
                <a:srgbClr val="007434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0B51B0E-E9C2-2D17-00FA-5D73F48F1237}"/>
              </a:ext>
            </a:extLst>
          </p:cNvPr>
          <p:cNvSpPr txBox="1"/>
          <p:nvPr/>
        </p:nvSpPr>
        <p:spPr>
          <a:xfrm>
            <a:off x="1266530" y="1944441"/>
            <a:ext cx="2118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3</a:t>
            </a:r>
            <a:r>
              <a:rPr lang="de-DE" dirty="0" smtClean="0">
                <a:solidFill>
                  <a:srgbClr val="007434"/>
                </a:solidFill>
              </a:rPr>
              <a:t>.Klasse</a:t>
            </a:r>
            <a:r>
              <a:rPr lang="de-DE" dirty="0">
                <a:solidFill>
                  <a:srgbClr val="007434"/>
                </a:solidFill>
              </a:rPr>
              <a:t>: </a:t>
            </a:r>
            <a:r>
              <a:rPr lang="de-DE" dirty="0" smtClean="0">
                <a:solidFill>
                  <a:srgbClr val="007434"/>
                </a:solidFill>
              </a:rPr>
              <a:t>Herbstkugel, Gespenster…)</a:t>
            </a:r>
            <a:endParaRPr lang="de-DE" dirty="0">
              <a:solidFill>
                <a:srgbClr val="007434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4520738" y="4431107"/>
            <a:ext cx="2373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rgbClr val="007434"/>
                </a:solidFill>
              </a:rPr>
              <a:t>Kindersprechstunden</a:t>
            </a:r>
            <a:endParaRPr lang="de-DE" dirty="0">
              <a:solidFill>
                <a:srgbClr val="007434"/>
              </a:solidFill>
            </a:endParaRPr>
          </a:p>
        </p:txBody>
      </p: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65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03883" cy="1439456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Bisheriges Programm 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15</a:t>
            </a:fld>
            <a:endParaRPr lang="de-DE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3EAAD08-8DAE-1779-2D4C-A3B0F5253FD2}"/>
              </a:ext>
            </a:extLst>
          </p:cNvPr>
          <p:cNvSpPr txBox="1"/>
          <p:nvPr/>
        </p:nvSpPr>
        <p:spPr>
          <a:xfrm>
            <a:off x="4402912" y="2719271"/>
            <a:ext cx="2474168" cy="519351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de-DE" dirty="0">
                <a:ln w="317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16-Uhr-Gruppe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9BDF30C-83A3-5201-E548-746733F165B5}"/>
              </a:ext>
            </a:extLst>
          </p:cNvPr>
          <p:cNvSpPr txBox="1"/>
          <p:nvPr/>
        </p:nvSpPr>
        <p:spPr>
          <a:xfrm>
            <a:off x="1316724" y="1619915"/>
            <a:ext cx="1441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Tanzgruppe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B0E427C-C60C-C0A6-187F-CDEE4984A7E8}"/>
              </a:ext>
            </a:extLst>
          </p:cNvPr>
          <p:cNvSpPr txBox="1"/>
          <p:nvPr/>
        </p:nvSpPr>
        <p:spPr>
          <a:xfrm>
            <a:off x="3479800" y="6308209"/>
            <a:ext cx="6257636" cy="3693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0898E23B-A442-CFBB-0AB4-2A61F3FD6544}"/>
              </a:ext>
            </a:extLst>
          </p:cNvPr>
          <p:cNvSpPr txBox="1"/>
          <p:nvPr/>
        </p:nvSpPr>
        <p:spPr>
          <a:xfrm>
            <a:off x="8775299" y="3627878"/>
            <a:ext cx="29204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Spiel und Spaß in der Halle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EE60110C-EB5D-3B67-46EB-0518B920E95C}"/>
              </a:ext>
            </a:extLst>
          </p:cNvPr>
          <p:cNvSpPr txBox="1"/>
          <p:nvPr/>
        </p:nvSpPr>
        <p:spPr>
          <a:xfrm>
            <a:off x="925716" y="3489378"/>
            <a:ext cx="2371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Fußballzeit: In- und Outdoor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F5C0D09F-88C0-E9DD-7E5D-FACA1730A3A8}"/>
              </a:ext>
            </a:extLst>
          </p:cNvPr>
          <p:cNvSpPr txBox="1"/>
          <p:nvPr/>
        </p:nvSpPr>
        <p:spPr>
          <a:xfrm>
            <a:off x="3634509" y="1495741"/>
            <a:ext cx="210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Freie Spielezeit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AEBDF41-75F4-60EF-05E0-B1D930E4CBC0}"/>
              </a:ext>
            </a:extLst>
          </p:cNvPr>
          <p:cNvSpPr txBox="1"/>
          <p:nvPr/>
        </p:nvSpPr>
        <p:spPr>
          <a:xfrm>
            <a:off x="5742709" y="4063949"/>
            <a:ext cx="2636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Kreativwerkstatt z.B. </a:t>
            </a:r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Spinnennetze, Halloween…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B97DC072-F4ED-E667-0EC0-E8DB6A291535}"/>
              </a:ext>
            </a:extLst>
          </p:cNvPr>
          <p:cNvSpPr txBox="1"/>
          <p:nvPr/>
        </p:nvSpPr>
        <p:spPr>
          <a:xfrm>
            <a:off x="6913563" y="1875205"/>
            <a:ext cx="1266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Naturbilder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B97DC072-F4ED-E667-0EC0-E8DB6A291535}"/>
              </a:ext>
            </a:extLst>
          </p:cNvPr>
          <p:cNvSpPr txBox="1"/>
          <p:nvPr/>
        </p:nvSpPr>
        <p:spPr>
          <a:xfrm>
            <a:off x="7634565" y="2800854"/>
            <a:ext cx="1456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Puzzle-Aktion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97DC072-F4ED-E667-0EC0-E8DB6A291535}"/>
              </a:ext>
            </a:extLst>
          </p:cNvPr>
          <p:cNvSpPr txBox="1"/>
          <p:nvPr/>
        </p:nvSpPr>
        <p:spPr>
          <a:xfrm>
            <a:off x="8950393" y="1924780"/>
            <a:ext cx="1574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Schlemmerzeit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3581400" y="4806948"/>
            <a:ext cx="1412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schminken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03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803883" cy="1439456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F386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Bisheriges</a:t>
            </a:r>
            <a:r>
              <a:rPr lang="de-DE" sz="4000" b="1" dirty="0">
                <a:solidFill>
                  <a:srgbClr val="00743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Programm </a:t>
            </a:r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16</a:t>
            </a:fld>
            <a:endParaRPr lang="de-DE"/>
          </a:p>
        </p:txBody>
      </p:sp>
      <p:pic>
        <p:nvPicPr>
          <p:cNvPr id="31" name="Grafik 30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FB0E427C-C60C-C0A6-187F-CDEE4984A7E8}"/>
              </a:ext>
            </a:extLst>
          </p:cNvPr>
          <p:cNvSpPr txBox="1"/>
          <p:nvPr/>
        </p:nvSpPr>
        <p:spPr>
          <a:xfrm>
            <a:off x="3479800" y="6308209"/>
            <a:ext cx="6257636" cy="3693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27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5" y="634666"/>
            <a:ext cx="3882812" cy="2912109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991" y="3577138"/>
            <a:ext cx="3705616" cy="2779212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118292" y="1373106"/>
            <a:ext cx="3823014" cy="215235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6626" y="2308698"/>
            <a:ext cx="4960524" cy="27927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40" y="3636477"/>
            <a:ext cx="3644136" cy="273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9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Programmvorschau</a:t>
            </a:r>
            <a:b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de-DE" sz="4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17</a:t>
            </a:fld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5029442" y="3020712"/>
            <a:ext cx="2474168" cy="908864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Bis </a:t>
            </a:r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007434"/>
                </a:solidFill>
              </a:rPr>
              <a:t>14:00 </a:t>
            </a:r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und </a:t>
            </a:r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FFC000"/>
                </a:solidFill>
              </a:rPr>
              <a:t>16:00</a:t>
            </a:r>
            <a:r>
              <a:rPr lang="de-DE" b="1" dirty="0">
                <a:ln w="3175"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 Uhr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7105086" y="3929576"/>
            <a:ext cx="388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Verschiedene Angebote z.B. Tanz</a:t>
            </a:r>
            <a:r>
              <a:rPr lang="de-DE" smtClean="0">
                <a:solidFill>
                  <a:schemeClr val="accent6">
                    <a:lumMod val="75000"/>
                  </a:schemeClr>
                </a:solidFill>
              </a:rPr>
              <a:t>, Puzzle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8300400" y="2980674"/>
            <a:ext cx="2874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Spiel</a:t>
            </a:r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und Spaß in der Halle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6882570" y="1814455"/>
            <a:ext cx="386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Schlemmerzeit</a:t>
            </a:r>
          </a:p>
        </p:txBody>
      </p:sp>
      <p:pic>
        <p:nvPicPr>
          <p:cNvPr id="13" name="Grafik 12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Rechteck 5"/>
          <p:cNvSpPr/>
          <p:nvPr/>
        </p:nvSpPr>
        <p:spPr>
          <a:xfrm>
            <a:off x="1470178" y="3280407"/>
            <a:ext cx="3170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weihnachtliche Bastelaktionen</a:t>
            </a:r>
          </a:p>
        </p:txBody>
      </p:sp>
      <p:sp>
        <p:nvSpPr>
          <p:cNvPr id="15" name="Rechteck 14"/>
          <p:cNvSpPr/>
          <p:nvPr/>
        </p:nvSpPr>
        <p:spPr>
          <a:xfrm>
            <a:off x="2350689" y="4627617"/>
            <a:ext cx="31704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tägliche Adventsgeschichte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5218188" y="5000820"/>
            <a:ext cx="38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Spielzeugtag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8024836" y="5394837"/>
            <a:ext cx="38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6">
                    <a:lumMod val="75000"/>
                  </a:schemeClr>
                </a:solidFill>
              </a:rPr>
              <a:t>Weihnachtsgrillen/ -Buffet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30D2279-C993-9F47-88A9-97455AF604C6}"/>
              </a:ext>
            </a:extLst>
          </p:cNvPr>
          <p:cNvSpPr txBox="1"/>
          <p:nvPr/>
        </p:nvSpPr>
        <p:spPr>
          <a:xfrm>
            <a:off x="1810327" y="2239205"/>
            <a:ext cx="28303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7434"/>
                </a:solidFill>
              </a:rPr>
              <a:t>jahreszeitliche Bastelaktionen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11AB8BE-2BCF-D2CA-F147-86877DC81EA6}"/>
              </a:ext>
            </a:extLst>
          </p:cNvPr>
          <p:cNvSpPr txBox="1"/>
          <p:nvPr/>
        </p:nvSpPr>
        <p:spPr>
          <a:xfrm>
            <a:off x="5029442" y="1814455"/>
            <a:ext cx="1853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6">
                    <a:lumMod val="75000"/>
                  </a:schemeClr>
                </a:solidFill>
              </a:rPr>
              <a:t>Kickerturnier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5CDCD9B-8F0B-279A-498A-662BE08B8344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5478229" y="2374381"/>
            <a:ext cx="3867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Halloweenbuffet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10004079" y="2239205"/>
            <a:ext cx="98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6">
                    <a:lumMod val="75000"/>
                  </a:schemeClr>
                </a:solidFill>
              </a:rPr>
              <a:t>Töpfern</a:t>
            </a:r>
            <a:endParaRPr lang="de-DE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97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6600" y="-694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Organisatorische Informationen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18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838200" y="1191925"/>
            <a:ext cx="10784943" cy="7494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Alle Erstklässler werden derzeit noch geholt</a:t>
            </a:r>
          </a:p>
          <a:p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      baldiges Ziel: Erstklässler kommen selbstständig in die OGTS</a:t>
            </a:r>
          </a:p>
          <a:p>
            <a:endParaRPr lang="de-DE" sz="1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Informationsweitergabe erfolgt über Schulmanager oder E-Mail</a:t>
            </a:r>
          </a:p>
          <a:p>
            <a:pPr marL="1200150" lvl="2" indent="-285750">
              <a:buFont typeface="Wingdings" panose="05000000000000000000" pitchFamily="2" charset="2"/>
              <a:buChar char="à"/>
            </a:pP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Bitte E-Mails regelmäßig abrufen</a:t>
            </a:r>
          </a:p>
          <a:p>
            <a:pPr lvl="2"/>
            <a:endParaRPr lang="de-DE" sz="1100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Schließtag am </a:t>
            </a:r>
            <a:r>
              <a:rPr lang="de-DE" dirty="0" smtClean="0">
                <a:solidFill>
                  <a:srgbClr val="002060"/>
                </a:solidFill>
                <a:sym typeface="Wingdings" panose="05000000000000000000" pitchFamily="2" charset="2"/>
              </a:rPr>
              <a:t>15.05.26, </a:t>
            </a: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evtl. noch ein zusätzlicher Fortbildungstag</a:t>
            </a:r>
          </a:p>
          <a:p>
            <a:endParaRPr lang="de-DE" sz="12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Kleidung sollte an das Wetter angepasst sein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Sonnenschutz im Sommer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keine zu heiße Jacke im Herbst (dünnere Jacke, wenn es doch warm wird)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warme Kleidung im Winter (auch Schuhe)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Wechselkleidung: Socken, Unterhose, Hose, Regenhose (kann auch an unserer Garderobe bleiben)</a:t>
            </a:r>
            <a:endParaRPr lang="de-DE" sz="1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Schuhe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Bitte Schuhe mitgeben, die das Kind selber anziehen kann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Sportschuhe für 16-Uhr Kinder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Fundsachen: bei uns im Gang und </a:t>
            </a:r>
            <a:r>
              <a:rPr lang="de-DE" dirty="0" smtClean="0">
                <a:solidFill>
                  <a:srgbClr val="002060"/>
                </a:solidFill>
              </a:rPr>
              <a:t>in der Aula</a:t>
            </a:r>
            <a:endParaRPr lang="de-DE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>
              <a:solidFill>
                <a:srgbClr val="002060"/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>
              <a:solidFill>
                <a:srgbClr val="002060"/>
              </a:solidFill>
            </a:endParaRPr>
          </a:p>
          <a:p>
            <a:pPr lvl="2"/>
            <a:endParaRPr lang="de-DE" dirty="0">
              <a:solidFill>
                <a:srgbClr val="002060"/>
              </a:solidFill>
            </a:endParaRPr>
          </a:p>
          <a:p>
            <a:pPr lvl="2"/>
            <a:endParaRPr lang="de-DE" sz="1200" dirty="0">
              <a:solidFill>
                <a:srgbClr val="002060"/>
              </a:solidFill>
            </a:endParaRPr>
          </a:p>
          <a:p>
            <a:pPr lvl="2"/>
            <a:endParaRPr lang="de-DE" dirty="0"/>
          </a:p>
          <a:p>
            <a:pPr marL="1200150" lvl="2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endParaRPr lang="de-DE" b="1" dirty="0"/>
          </a:p>
          <a:p>
            <a:endParaRPr lang="de-DE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14" name="Grafik 13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84C16FDA-3A9C-5DDD-B1AB-2E377AC40DEE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8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3355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Organisatorische Informationen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19</a:t>
            </a:fld>
            <a:endParaRPr lang="de-DE"/>
          </a:p>
        </p:txBody>
      </p:sp>
      <p:sp>
        <p:nvSpPr>
          <p:cNvPr id="13" name="Textfeld 12"/>
          <p:cNvSpPr txBox="1"/>
          <p:nvPr/>
        </p:nvSpPr>
        <p:spPr>
          <a:xfrm>
            <a:off x="713973" y="1432070"/>
            <a:ext cx="10764053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Bitte für wichtige Termine (Arzttermin, Hochzeit, Trauerfeier, wöchentliche Sport/ Musikunterricht)…) rechtzeitig einen Antrag stellen über das Onlineformular oder eine Beurlaubung im Schulmanager beantragen</a:t>
            </a:r>
          </a:p>
          <a:p>
            <a:r>
              <a:rPr lang="de-DE" dirty="0">
                <a:solidFill>
                  <a:srgbClr val="002060"/>
                </a:solidFill>
              </a:rPr>
              <a:t>      </a:t>
            </a:r>
            <a:r>
              <a:rPr lang="de-DE" b="1" dirty="0">
                <a:solidFill>
                  <a:srgbClr val="00206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dirty="0">
                <a:solidFill>
                  <a:srgbClr val="002060"/>
                </a:solidFill>
                <a:sym typeface="Wingdings" panose="05000000000000000000" pitchFamily="2" charset="2"/>
              </a:rPr>
              <a:t>e</a:t>
            </a:r>
            <a:r>
              <a:rPr lang="de-DE" dirty="0">
                <a:solidFill>
                  <a:srgbClr val="002060"/>
                </a:solidFill>
              </a:rPr>
              <a:t>ine frühere Abholung ist nur mit einem triftigen Grund möglich!</a:t>
            </a:r>
          </a:p>
          <a:p>
            <a:endParaRPr lang="de-DE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Hausaufgabe bis 14 Uhr nur freiwillig: kein Anspruch auf Erledigung der Hausaufgabe (ohne spezielle Betreuung)</a:t>
            </a:r>
          </a:p>
          <a:p>
            <a:r>
              <a:rPr lang="de-DE" dirty="0">
                <a:solidFill>
                  <a:srgbClr val="002060"/>
                </a:solidFill>
              </a:rPr>
              <a:t>      </a:t>
            </a:r>
            <a:r>
              <a:rPr lang="de-DE" dirty="0">
                <a:solidFill>
                  <a:srgbClr val="002060"/>
                </a:solidFill>
                <a:sym typeface="Wingdings 3" panose="05040102010807070707" pitchFamily="18" charset="2"/>
              </a:rPr>
              <a:t>n</a:t>
            </a:r>
            <a:r>
              <a:rPr lang="de-DE" dirty="0">
                <a:solidFill>
                  <a:srgbClr val="002060"/>
                </a:solidFill>
              </a:rPr>
              <a:t>icht in 1.Klasse!</a:t>
            </a:r>
          </a:p>
          <a:p>
            <a:endParaRPr lang="de-DE" sz="1400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Hausaufgaben in der 16 Uhr-Gruppe:</a:t>
            </a:r>
          </a:p>
          <a:p>
            <a:pPr marL="1255713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Lesen muss oft noch zu Hause erledigt werden</a:t>
            </a:r>
          </a:p>
          <a:p>
            <a:pPr marL="1255713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Bitte Hausaufgabenheft anschauen, ob noch etwas zu machen ist</a:t>
            </a:r>
          </a:p>
          <a:p>
            <a:pPr marL="1255713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Hausaufgabe wird nur auf Vollständigkeit kontrolliert</a:t>
            </a:r>
          </a:p>
          <a:p>
            <a:pPr marL="969963"/>
            <a:endParaRPr lang="de-DE" dirty="0">
              <a:solidFill>
                <a:srgbClr val="00206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OGTS-Türen stehen immer offen für Fragen, Wünsche, Gespräche!</a:t>
            </a:r>
          </a:p>
          <a:p>
            <a:pPr lvl="0"/>
            <a:r>
              <a:rPr lang="de-DE" b="1" dirty="0">
                <a:solidFill>
                  <a:srgbClr val="002060"/>
                </a:solidFill>
                <a:ea typeface="Calibri" panose="020F0502020204030204" pitchFamily="34" charset="0"/>
                <a:sym typeface="Wingdings" panose="05000000000000000000" pitchFamily="2" charset="2"/>
              </a:rPr>
              <a:t>       </a:t>
            </a:r>
            <a:r>
              <a:rPr lang="de-DE" dirty="0">
                <a:solidFill>
                  <a:srgbClr val="002060"/>
                </a:solidFill>
                <a:ea typeface="Calibri" panose="020F0502020204030204" pitchFamily="34" charset="0"/>
              </a:rPr>
              <a:t>Guter und enger Elternkontakt ausdrücklich erwünscht </a:t>
            </a:r>
            <a:r>
              <a:rPr lang="de-DE" b="1" dirty="0">
                <a:solidFill>
                  <a:srgbClr val="002060"/>
                </a:solidFill>
                <a:ea typeface="Calibri" panose="020F0502020204030204" pitchFamily="34" charset="0"/>
                <a:sym typeface="Wingdings"/>
              </a:rPr>
              <a:t></a:t>
            </a:r>
            <a:endParaRPr lang="de-DE" dirty="0">
              <a:solidFill>
                <a:srgbClr val="002060"/>
              </a:solidFill>
              <a:sym typeface="Wingdings" panose="05000000000000000000" pitchFamily="2" charset="2"/>
            </a:endParaRPr>
          </a:p>
          <a:p>
            <a:pPr marL="1255713" indent="-285750">
              <a:buFont typeface="Wingdings" panose="05000000000000000000" pitchFamily="2" charset="2"/>
              <a:buChar char="§"/>
            </a:pPr>
            <a:endParaRPr lang="de-DE" dirty="0">
              <a:solidFill>
                <a:srgbClr val="002060"/>
              </a:solidFill>
            </a:endParaRPr>
          </a:p>
          <a:p>
            <a:pPr lvl="2"/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/>
          </a:p>
          <a:p>
            <a:endParaRPr lang="de-DE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7" name="Grafik 6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B44E7F5-2892-FAA4-4ADD-F8B3242F9928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8171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20</a:t>
            </a:fld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838200" y="241069"/>
            <a:ext cx="10515600" cy="1316615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Organisatorische Informationen</a:t>
            </a:r>
          </a:p>
        </p:txBody>
      </p:sp>
      <p:pic>
        <p:nvPicPr>
          <p:cNvPr id="10" name="Grafik 9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CB9D2D0-2460-DBB6-54D0-C55572337E54}"/>
              </a:ext>
            </a:extLst>
          </p:cNvPr>
          <p:cNvSpPr txBox="1"/>
          <p:nvPr/>
        </p:nvSpPr>
        <p:spPr>
          <a:xfrm>
            <a:off x="754608" y="1065298"/>
            <a:ext cx="1119909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2060"/>
                </a:solidFill>
              </a:rPr>
              <a:t>Essen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 err="1">
                <a:solidFill>
                  <a:srgbClr val="002060"/>
                </a:solidFill>
              </a:rPr>
              <a:t>Abobuchung</a:t>
            </a:r>
            <a:r>
              <a:rPr lang="de-DE" dirty="0">
                <a:solidFill>
                  <a:srgbClr val="002060"/>
                </a:solidFill>
              </a:rPr>
              <a:t> oder Einzelbuchung möglich</a:t>
            </a:r>
          </a:p>
          <a:p>
            <a:pPr marL="1792288" lvl="2" indent="-285750">
              <a:buFont typeface="Courier New" panose="02070309020205020404" pitchFamily="49" charset="0"/>
              <a:buChar char="o"/>
            </a:pPr>
            <a:r>
              <a:rPr lang="de-DE" dirty="0">
                <a:solidFill>
                  <a:srgbClr val="002060"/>
                </a:solidFill>
              </a:rPr>
              <a:t>Wenn ein Abo gebucht ist, erscheint dies klein oben im Menüplan</a:t>
            </a:r>
          </a:p>
          <a:p>
            <a:pPr marL="1792288" lvl="2" indent="-285750">
              <a:buFont typeface="Courier New" panose="02070309020205020404" pitchFamily="49" charset="0"/>
              <a:buChar char="o"/>
            </a:pPr>
            <a:r>
              <a:rPr lang="de-DE" dirty="0">
                <a:solidFill>
                  <a:srgbClr val="002060"/>
                </a:solidFill>
              </a:rPr>
              <a:t>Neu eingegebene Abos werden nur mittwochs bis 10 Uhr gebucht</a:t>
            </a:r>
          </a:p>
          <a:p>
            <a:pPr marL="1506538" lvl="2"/>
            <a:r>
              <a:rPr lang="de-DE" dirty="0">
                <a:solidFill>
                  <a:srgbClr val="002060"/>
                </a:solidFill>
              </a:rPr>
              <a:t>      </a:t>
            </a:r>
            <a:r>
              <a:rPr lang="de-DE" dirty="0">
                <a:solidFill>
                  <a:srgbClr val="002060"/>
                </a:solidFill>
                <a:sym typeface="Wingdings 3" panose="05040102010807070707" pitchFamily="18" charset="2"/>
              </a:rPr>
              <a:t></a:t>
            </a:r>
            <a:r>
              <a:rPr lang="de-DE" dirty="0">
                <a:solidFill>
                  <a:srgbClr val="002060"/>
                </a:solidFill>
              </a:rPr>
              <a:t>Essen zusätzlich für die anderen Tage eingeben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„i-Net-</a:t>
            </a:r>
            <a:r>
              <a:rPr lang="de-DE" dirty="0" err="1">
                <a:solidFill>
                  <a:srgbClr val="002060"/>
                </a:solidFill>
              </a:rPr>
              <a:t>Menue</a:t>
            </a:r>
            <a:r>
              <a:rPr lang="de-DE" dirty="0">
                <a:solidFill>
                  <a:srgbClr val="002060"/>
                </a:solidFill>
              </a:rPr>
              <a:t>“-Zugang über den Computer oder die App möglich</a:t>
            </a:r>
          </a:p>
          <a:p>
            <a:pPr lvl="2"/>
            <a:r>
              <a:rPr lang="de-DE" dirty="0">
                <a:solidFill>
                  <a:srgbClr val="002060"/>
                </a:solidFill>
              </a:rPr>
              <a:t>     </a:t>
            </a:r>
            <a:r>
              <a:rPr lang="de-DE" dirty="0">
                <a:solidFill>
                  <a:srgbClr val="002060"/>
                </a:solidFill>
                <a:sym typeface="Wingdings 3" panose="05040102010807070707" pitchFamily="18" charset="2"/>
              </a:rPr>
              <a:t></a:t>
            </a:r>
            <a:r>
              <a:rPr lang="de-DE" dirty="0">
                <a:solidFill>
                  <a:srgbClr val="002060"/>
                </a:solidFill>
              </a:rPr>
              <a:t> Systemnummer: 862456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Bei Einzelbuchung: Bestellung bis 10 Uhr am Vortag für den Folgetag (bis Freitag 10 Uhr für Montag)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Bitte Konto regelmäßig kontrollieren und rechtzeitig </a:t>
            </a:r>
            <a:r>
              <a:rPr lang="de-DE" dirty="0" smtClean="0">
                <a:solidFill>
                  <a:srgbClr val="002060"/>
                </a:solidFill>
              </a:rPr>
              <a:t>aufladen (</a:t>
            </a:r>
            <a:r>
              <a:rPr lang="de-DE" dirty="0">
                <a:solidFill>
                  <a:srgbClr val="002060"/>
                </a:solidFill>
              </a:rPr>
              <a:t>V</a:t>
            </a:r>
            <a:r>
              <a:rPr lang="de-DE" dirty="0" smtClean="0">
                <a:solidFill>
                  <a:srgbClr val="002060"/>
                </a:solidFill>
              </a:rPr>
              <a:t>erarbeitung kann mehrere Tage dauern): </a:t>
            </a:r>
            <a:r>
              <a:rPr lang="de-DE" dirty="0">
                <a:solidFill>
                  <a:srgbClr val="002060"/>
                </a:solidFill>
              </a:rPr>
              <a:t>bei zu wenig Guthaben wird kein Essen bestellt („Erinnerung“ bei 50 Euro und 25 Euro)</a:t>
            </a:r>
          </a:p>
          <a:p>
            <a:pPr lvl="2"/>
            <a:r>
              <a:rPr lang="de-DE" dirty="0">
                <a:solidFill>
                  <a:srgbClr val="002060"/>
                </a:solidFill>
                <a:sym typeface="Wingdings 3" panose="05040102010807070707" pitchFamily="18" charset="2"/>
              </a:rPr>
              <a:t>       </a:t>
            </a:r>
            <a:r>
              <a:rPr lang="de-DE" dirty="0">
                <a:solidFill>
                  <a:srgbClr val="002060"/>
                </a:solidFill>
              </a:rPr>
              <a:t>Abos werden immer mittwochs für die darauffolgende Woche </a:t>
            </a:r>
            <a:r>
              <a:rPr lang="de-DE" dirty="0" smtClean="0">
                <a:solidFill>
                  <a:srgbClr val="002060"/>
                </a:solidFill>
              </a:rPr>
              <a:t>gebucht</a:t>
            </a:r>
          </a:p>
          <a:p>
            <a:pPr lvl="2"/>
            <a:r>
              <a:rPr lang="de-DE" dirty="0">
                <a:solidFill>
                  <a:srgbClr val="002060"/>
                </a:solidFill>
              </a:rPr>
              <a:t> </a:t>
            </a:r>
            <a:r>
              <a:rPr lang="de-DE" dirty="0" smtClean="0">
                <a:solidFill>
                  <a:srgbClr val="002060"/>
                </a:solidFill>
              </a:rPr>
              <a:t>     </a:t>
            </a:r>
            <a:r>
              <a:rPr lang="de-DE" dirty="0" smtClean="0">
                <a:solidFill>
                  <a:srgbClr val="002060"/>
                </a:solidFill>
                <a:sym typeface="Wingdings 3" panose="05040102010807070707" pitchFamily="18" charset="2"/>
              </a:rPr>
              <a:t> Erinnerungsmail taucht auch beim Essenszuschuss über Jobcenter auf (einfach ignorieren)</a:t>
            </a:r>
            <a:endParaRPr lang="de-DE" dirty="0">
              <a:solidFill>
                <a:srgbClr val="002060"/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Es können auch mehrere Bankkonten hinterlegt </a:t>
            </a:r>
            <a:r>
              <a:rPr lang="de-DE" dirty="0" smtClean="0">
                <a:solidFill>
                  <a:srgbClr val="002060"/>
                </a:solidFill>
              </a:rPr>
              <a:t>werden (Aufladung kann sonst nicht zugeordnet werden)</a:t>
            </a:r>
            <a:endParaRPr lang="de-DE" dirty="0">
              <a:solidFill>
                <a:srgbClr val="002060"/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Bei Krankheit: Das Essen muss selbstständig abbestellt werden (bis 10 Uhr des Vortages)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Getränke: Wasser mit und ohne Kohlensäure </a:t>
            </a:r>
          </a:p>
          <a:p>
            <a:pPr marL="1255713" lvl="2" indent="-285750"/>
            <a:r>
              <a:rPr lang="de-DE" dirty="0">
                <a:solidFill>
                  <a:srgbClr val="002060"/>
                </a:solidFill>
              </a:rPr>
              <a:t>      → das Kaufen von Getränken am Automaten ist nicht erlaubt </a:t>
            </a:r>
          </a:p>
          <a:p>
            <a:pPr marL="1255713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Brotzeitkinder bitte genügend Brotzeit mitgeben (am Besten in einer zusätzlichen Box)</a:t>
            </a:r>
          </a:p>
          <a:p>
            <a:pPr marL="1255713" lvl="2" indent="-285750">
              <a:buFont typeface="Wingdings" panose="05000000000000000000" pitchFamily="2" charset="2"/>
              <a:buChar char="§"/>
            </a:pPr>
            <a:r>
              <a:rPr lang="de-DE" dirty="0">
                <a:solidFill>
                  <a:srgbClr val="002060"/>
                </a:solidFill>
              </a:rPr>
              <a:t>Kinder bitte zu Hause auf Essensmanieren hinweisen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3689DBB-21AD-88DD-4C42-4EFAF1D407E3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11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733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21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72795BC-C131-6F30-439A-8FC5BEC95E5C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512" y="0"/>
            <a:ext cx="97360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321AB9-4862-C8F6-7176-0A68E0A50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AE37DB-C508-7606-AFE8-EA4C55D4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19" y="4491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Fragen, Wünsche und Anliegen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C0E91D2-BA8D-315C-BE7E-8D4DE1930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22</a:t>
            </a:fld>
            <a:endParaRPr lang="de-DE"/>
          </a:p>
        </p:txBody>
      </p:sp>
      <p:pic>
        <p:nvPicPr>
          <p:cNvPr id="7" name="Grafik 6" descr="Logo_GSGrossaitingen">
            <a:extLst>
              <a:ext uri="{FF2B5EF4-FFF2-40B4-BE49-F238E27FC236}">
                <a16:creationId xmlns:a16="http://schemas.microsoft.com/office/drawing/2014/main" id="{D9549086-CD3D-59BD-1FF8-6A8F92D6E66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6D05D3F-212D-F428-1214-0986BFCC5434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2850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29000">
              <a:srgbClr val="00B0F0"/>
            </a:gs>
            <a:gs pos="100000">
              <a:schemeClr val="accent1">
                <a:tint val="23500"/>
                <a:satMod val="160000"/>
              </a:schemeClr>
            </a:gs>
          </a:gsLst>
          <a:path path="rect">
            <a:fillToRect l="100000" t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69237" y="2444598"/>
            <a:ext cx="7716579" cy="1572857"/>
          </a:xfrm>
        </p:spPr>
        <p:txBody>
          <a:bodyPr>
            <a:noAutofit/>
          </a:bodyPr>
          <a:lstStyle/>
          <a:p>
            <a:pPr algn="ctr"/>
            <a:r>
              <a:rPr lang="de-DE" sz="4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Vielen Dank für Ihre Aufmerksamkeit!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5745-3690-4CC5-A15D-7E8B66E396AF}" type="slidenum">
              <a:rPr lang="de-DE" smtClean="0"/>
              <a:t>23</a:t>
            </a:fld>
            <a:endParaRPr lang="de-DE"/>
          </a:p>
        </p:txBody>
      </p:sp>
      <p:pic>
        <p:nvPicPr>
          <p:cNvPr id="7" name="Grafik 6" descr="Logo_GSGrossaitingen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8"/>
          <a:stretch>
            <a:fillRect/>
          </a:stretch>
        </p:blipFill>
        <p:spPr bwMode="auto">
          <a:xfrm>
            <a:off x="10344090" y="364429"/>
            <a:ext cx="1297993" cy="94074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C1BE2820-2314-830E-9097-161D4885A418}"/>
              </a:ext>
            </a:extLst>
          </p:cNvPr>
          <p:cNvSpPr txBox="1"/>
          <p:nvPr/>
        </p:nvSpPr>
        <p:spPr>
          <a:xfrm>
            <a:off x="3479800" y="6308209"/>
            <a:ext cx="6257636" cy="3077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Offene Ganztagsschule an der Grundschule </a:t>
            </a:r>
            <a:r>
              <a:rPr lang="de-DE" dirty="0" err="1"/>
              <a:t>Großaitingen</a:t>
            </a:r>
            <a:endParaRPr lang="de-DE" dirty="0"/>
          </a:p>
        </p:txBody>
      </p:sp>
      <p:sp>
        <p:nvSpPr>
          <p:cNvPr id="9" name="Datumsplatzhalter 2">
            <a:extLst>
              <a:ext uri="{FF2B5EF4-FFF2-40B4-BE49-F238E27FC236}">
                <a16:creationId xmlns:a16="http://schemas.microsoft.com/office/drawing/2014/main" id="{CC997FA5-97A1-6F25-558C-78C4A5DD99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de-DE" dirty="0" smtClean="0"/>
              <a:t>22.10.25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4665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852</Words>
  <Application>Microsoft Office PowerPoint</Application>
  <PresentationFormat>Breitbild</PresentationFormat>
  <Paragraphs>233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Wingdings</vt:lpstr>
      <vt:lpstr>Wingdings 3</vt:lpstr>
      <vt:lpstr>Office Theme</vt:lpstr>
      <vt:lpstr>PowerPoint-Präsentation</vt:lpstr>
      <vt:lpstr>Vorstellung des OGTS Teams</vt:lpstr>
      <vt:lpstr>Betreuerinnen der 1.Klasse</vt:lpstr>
      <vt:lpstr>Räumlichkeiten der 1. Klasse</vt:lpstr>
      <vt:lpstr>Räumlichkeiten der 1. Klasse</vt:lpstr>
      <vt:lpstr>Betreuerinnen der 2. Klasse</vt:lpstr>
      <vt:lpstr>Räumlichkeiten der 2. Klasse</vt:lpstr>
      <vt:lpstr>Betreuerinnen der 3. Klasse</vt:lpstr>
      <vt:lpstr>Räumlichkeiten der 3. Klasse</vt:lpstr>
      <vt:lpstr>Räumlichkeiten der 3. Klasse</vt:lpstr>
      <vt:lpstr>Betreuerinnen der 4. Klasse</vt:lpstr>
      <vt:lpstr>Räumlichkeiten der 4. Klasse</vt:lpstr>
      <vt:lpstr>Mensa</vt:lpstr>
      <vt:lpstr>Bisheriges Programm  </vt:lpstr>
      <vt:lpstr>Bisheriges Programm  </vt:lpstr>
      <vt:lpstr>Bisheriges Programm  </vt:lpstr>
      <vt:lpstr>Programmvorschau </vt:lpstr>
      <vt:lpstr>Organisatorische Informationen</vt:lpstr>
      <vt:lpstr>Organisatorische Informationen</vt:lpstr>
      <vt:lpstr>Organisatorische Informationen</vt:lpstr>
      <vt:lpstr>PowerPoint-Präsentation</vt:lpstr>
      <vt:lpstr>Fragen, Wünsche und Anliegen</vt:lpstr>
      <vt:lpstr>Vielen Dank für Ihre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Bader</dc:creator>
  <cp:lastModifiedBy>OGTS</cp:lastModifiedBy>
  <cp:revision>192</cp:revision>
  <cp:lastPrinted>2025-10-29T16:41:10Z</cp:lastPrinted>
  <dcterms:created xsi:type="dcterms:W3CDTF">2016-05-17T19:52:59Z</dcterms:created>
  <dcterms:modified xsi:type="dcterms:W3CDTF">2025-10-30T15:30:37Z</dcterms:modified>
</cp:coreProperties>
</file>